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82" r:id="rId3"/>
    <p:sldId id="286" r:id="rId4"/>
    <p:sldId id="287" r:id="rId5"/>
    <p:sldId id="288" r:id="rId6"/>
    <p:sldId id="278" r:id="rId7"/>
    <p:sldId id="284" r:id="rId8"/>
    <p:sldId id="272" r:id="rId9"/>
    <p:sldId id="270" r:id="rId10"/>
    <p:sldId id="281" r:id="rId11"/>
    <p:sldId id="273" r:id="rId12"/>
    <p:sldId id="274" r:id="rId13"/>
    <p:sldId id="275" r:id="rId14"/>
    <p:sldId id="276" r:id="rId15"/>
    <p:sldId id="285" r:id="rId16"/>
    <p:sldId id="280"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46EF860-2C1B-4ACE-846B-5969272DCB74}" type="datetimeFigureOut">
              <a:rPr lang="en-US" smtClean="0"/>
              <a:t>12/8/2025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5BA0ED3-79B4-4F3F-B26E-7FFC4E109A4A}" type="slidenum">
              <a:rPr lang="en-US" smtClean="0"/>
              <a:t>‹#›</a:t>
            </a:fld>
            <a:endParaRPr lang="en-US" dirty="0"/>
          </a:p>
        </p:txBody>
      </p:sp>
    </p:spTree>
    <p:extLst>
      <p:ext uri="{BB962C8B-B14F-4D97-AF65-F5344CB8AC3E}">
        <p14:creationId xmlns:p14="http://schemas.microsoft.com/office/powerpoint/2010/main" val="19809520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VAAA emphases high ethical standards to it’s staff and providers. Ethical issues should be reported to the Compliance Officer for review. </a:t>
            </a:r>
          </a:p>
        </p:txBody>
      </p:sp>
      <p:sp>
        <p:nvSpPr>
          <p:cNvPr id="4" name="Slide Number Placeholder 3"/>
          <p:cNvSpPr>
            <a:spLocks noGrp="1"/>
          </p:cNvSpPr>
          <p:nvPr>
            <p:ph type="sldNum" sz="quarter" idx="5"/>
          </p:nvPr>
        </p:nvSpPr>
        <p:spPr/>
        <p:txBody>
          <a:bodyPr/>
          <a:lstStyle/>
          <a:p>
            <a:fld id="{65BA0ED3-79B4-4F3F-B26E-7FFC4E109A4A}" type="slidenum">
              <a:rPr lang="en-US" smtClean="0"/>
              <a:t>6</a:t>
            </a:fld>
            <a:endParaRPr lang="en-US" dirty="0"/>
          </a:p>
        </p:txBody>
      </p:sp>
    </p:spTree>
    <p:extLst>
      <p:ext uri="{BB962C8B-B14F-4D97-AF65-F5344CB8AC3E}">
        <p14:creationId xmlns:p14="http://schemas.microsoft.com/office/powerpoint/2010/main" val="4227383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2019B-6CB3-A734-351F-0573C4BB0D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2AA86F-5DC0-33FF-EBA6-25CFF1BDF1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1C2B97-83F7-AB7C-E7DC-556C277B12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754C996-DE74-AFC7-F888-D4A8E971E51F}"/>
              </a:ext>
            </a:extLst>
          </p:cNvPr>
          <p:cNvSpPr>
            <a:spLocks noGrp="1"/>
          </p:cNvSpPr>
          <p:nvPr>
            <p:ph type="sldNum" sz="quarter" idx="5"/>
          </p:nvPr>
        </p:nvSpPr>
        <p:spPr/>
        <p:txBody>
          <a:bodyPr/>
          <a:lstStyle/>
          <a:p>
            <a:fld id="{65BA0ED3-79B4-4F3F-B26E-7FFC4E109A4A}" type="slidenum">
              <a:rPr lang="en-US" smtClean="0"/>
              <a:t>15</a:t>
            </a:fld>
            <a:endParaRPr lang="en-US" dirty="0"/>
          </a:p>
        </p:txBody>
      </p:sp>
    </p:spTree>
    <p:extLst>
      <p:ext uri="{BB962C8B-B14F-4D97-AF65-F5344CB8AC3E}">
        <p14:creationId xmlns:p14="http://schemas.microsoft.com/office/powerpoint/2010/main" val="16435942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16</a:t>
            </a:fld>
            <a:endParaRPr lang="en-US" dirty="0"/>
          </a:p>
        </p:txBody>
      </p:sp>
    </p:spTree>
    <p:extLst>
      <p:ext uri="{BB962C8B-B14F-4D97-AF65-F5344CB8AC3E}">
        <p14:creationId xmlns:p14="http://schemas.microsoft.com/office/powerpoint/2010/main" val="5924376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VAAA must have Policies, Procedures and Standards of Conduct to guide staff and it describes our system for monitoring Program Integrity. The Personnel Policy Manual describes our disciplinary standards, which every staff reviews at least annually and signs off on. The Agency must have a Compliance Officer, which also is responsible to ensure the staff, and the board receive training and education.  Staff have open communication with the Compliance officer to discuss any FWA issues without free of retaliation.  There is also a designated Compliance Committee which receives routine reports from the Special Investigations Unit and other staff Audit findings.   </a:t>
            </a:r>
          </a:p>
        </p:txBody>
      </p:sp>
      <p:sp>
        <p:nvSpPr>
          <p:cNvPr id="4" name="Slide Number Placeholder 3"/>
          <p:cNvSpPr>
            <a:spLocks noGrp="1"/>
          </p:cNvSpPr>
          <p:nvPr>
            <p:ph type="sldNum" sz="quarter" idx="5"/>
          </p:nvPr>
        </p:nvSpPr>
        <p:spPr/>
        <p:txBody>
          <a:bodyPr/>
          <a:lstStyle/>
          <a:p>
            <a:fld id="{65BA0ED3-79B4-4F3F-B26E-7FFC4E109A4A}" type="slidenum">
              <a:rPr lang="en-US" smtClean="0"/>
              <a:t>7</a:t>
            </a:fld>
            <a:endParaRPr lang="en-US" dirty="0"/>
          </a:p>
        </p:txBody>
      </p:sp>
    </p:spTree>
    <p:extLst>
      <p:ext uri="{BB962C8B-B14F-4D97-AF65-F5344CB8AC3E}">
        <p14:creationId xmlns:p14="http://schemas.microsoft.com/office/powerpoint/2010/main" val="3976346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8</a:t>
            </a:fld>
            <a:endParaRPr lang="en-US" dirty="0"/>
          </a:p>
        </p:txBody>
      </p:sp>
    </p:spTree>
    <p:extLst>
      <p:ext uri="{BB962C8B-B14F-4D97-AF65-F5344CB8AC3E}">
        <p14:creationId xmlns:p14="http://schemas.microsoft.com/office/powerpoint/2010/main" val="1461313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9</a:t>
            </a:fld>
            <a:endParaRPr lang="en-US" dirty="0"/>
          </a:p>
        </p:txBody>
      </p:sp>
    </p:spTree>
    <p:extLst>
      <p:ext uri="{BB962C8B-B14F-4D97-AF65-F5344CB8AC3E}">
        <p14:creationId xmlns:p14="http://schemas.microsoft.com/office/powerpoint/2010/main" val="589137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10</a:t>
            </a:fld>
            <a:endParaRPr lang="en-US" dirty="0"/>
          </a:p>
        </p:txBody>
      </p:sp>
    </p:spTree>
    <p:extLst>
      <p:ext uri="{BB962C8B-B14F-4D97-AF65-F5344CB8AC3E}">
        <p14:creationId xmlns:p14="http://schemas.microsoft.com/office/powerpoint/2010/main" val="21092659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11</a:t>
            </a:fld>
            <a:endParaRPr lang="en-US" dirty="0"/>
          </a:p>
        </p:txBody>
      </p:sp>
    </p:spTree>
    <p:extLst>
      <p:ext uri="{BB962C8B-B14F-4D97-AF65-F5344CB8AC3E}">
        <p14:creationId xmlns:p14="http://schemas.microsoft.com/office/powerpoint/2010/main" val="26971634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BA0ED3-79B4-4F3F-B26E-7FFC4E109A4A}" type="slidenum">
              <a:rPr lang="en-US" smtClean="0"/>
              <a:t>12</a:t>
            </a:fld>
            <a:endParaRPr lang="en-US" dirty="0"/>
          </a:p>
        </p:txBody>
      </p:sp>
    </p:spTree>
    <p:extLst>
      <p:ext uri="{BB962C8B-B14F-4D97-AF65-F5344CB8AC3E}">
        <p14:creationId xmlns:p14="http://schemas.microsoft.com/office/powerpoint/2010/main" val="967517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Code of Conduct and Personnel Policy Manual lists examples of prohibited conduct, affiliations, disciplinary action. The Provider Trust exclusion monitoring provides monitoring regarding criminal convictions, suspensions, disbarments and exclusions. </a:t>
            </a:r>
          </a:p>
        </p:txBody>
      </p:sp>
      <p:sp>
        <p:nvSpPr>
          <p:cNvPr id="4" name="Slide Number Placeholder 3"/>
          <p:cNvSpPr>
            <a:spLocks noGrp="1"/>
          </p:cNvSpPr>
          <p:nvPr>
            <p:ph type="sldNum" sz="quarter" idx="5"/>
          </p:nvPr>
        </p:nvSpPr>
        <p:spPr/>
        <p:txBody>
          <a:bodyPr/>
          <a:lstStyle/>
          <a:p>
            <a:fld id="{65BA0ED3-79B4-4F3F-B26E-7FFC4E109A4A}" type="slidenum">
              <a:rPr lang="en-US" smtClean="0"/>
              <a:t>13</a:t>
            </a:fld>
            <a:endParaRPr lang="en-US" dirty="0"/>
          </a:p>
        </p:txBody>
      </p:sp>
    </p:spTree>
    <p:extLst>
      <p:ext uri="{BB962C8B-B14F-4D97-AF65-F5344CB8AC3E}">
        <p14:creationId xmlns:p14="http://schemas.microsoft.com/office/powerpoint/2010/main" val="465635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VAAA conducts routine and random provider audits. VAAA also conducts data mining activities for regular reviews of provider’s billing for compliance. </a:t>
            </a:r>
          </a:p>
        </p:txBody>
      </p:sp>
      <p:sp>
        <p:nvSpPr>
          <p:cNvPr id="4" name="Slide Number Placeholder 3"/>
          <p:cNvSpPr>
            <a:spLocks noGrp="1"/>
          </p:cNvSpPr>
          <p:nvPr>
            <p:ph type="sldNum" sz="quarter" idx="5"/>
          </p:nvPr>
        </p:nvSpPr>
        <p:spPr/>
        <p:txBody>
          <a:bodyPr/>
          <a:lstStyle/>
          <a:p>
            <a:fld id="{65BA0ED3-79B4-4F3F-B26E-7FFC4E109A4A}" type="slidenum">
              <a:rPr lang="en-US" smtClean="0"/>
              <a:t>14</a:t>
            </a:fld>
            <a:endParaRPr lang="en-US" dirty="0"/>
          </a:p>
        </p:txBody>
      </p:sp>
    </p:spTree>
    <p:extLst>
      <p:ext uri="{BB962C8B-B14F-4D97-AF65-F5344CB8AC3E}">
        <p14:creationId xmlns:p14="http://schemas.microsoft.com/office/powerpoint/2010/main" val="144220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47363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8570281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3854754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3767479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497439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2419399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50480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1439930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113822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1333395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7F0A9F-6BD8-4BEE-A323-7676DBD9A733}"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7A20853-CD84-48C5-8EA4-4B5FE4CF876A}" type="slidenum">
              <a:rPr lang="en-US" smtClean="0"/>
              <a:t>‹#›</a:t>
            </a:fld>
            <a:endParaRPr lang="en-US" dirty="0"/>
          </a:p>
        </p:txBody>
      </p:sp>
    </p:spTree>
    <p:extLst>
      <p:ext uri="{BB962C8B-B14F-4D97-AF65-F5344CB8AC3E}">
        <p14:creationId xmlns:p14="http://schemas.microsoft.com/office/powerpoint/2010/main" val="3552752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7F0A9F-6BD8-4BEE-A323-7676DBD9A733}" type="datetimeFigureOut">
              <a:rPr lang="en-US" smtClean="0"/>
              <a:t>12/8/2025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20853-CD84-48C5-8EA4-4B5FE4CF876A}" type="slidenum">
              <a:rPr lang="en-US" smtClean="0"/>
              <a:t>‹#›</a:t>
            </a:fld>
            <a:endParaRPr lang="en-US" dirty="0"/>
          </a:p>
        </p:txBody>
      </p:sp>
    </p:spTree>
    <p:extLst>
      <p:ext uri="{BB962C8B-B14F-4D97-AF65-F5344CB8AC3E}">
        <p14:creationId xmlns:p14="http://schemas.microsoft.com/office/powerpoint/2010/main" val="1436281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s://valleyareaaging.org/report-suspicious-activity/" TargetMode="External"/><Relationship Id="rId4" Type="http://schemas.openxmlformats.org/officeDocument/2006/relationships/hyperlink" Target="mailto:fwa@valleyaaa.org"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127208" y="857251"/>
            <a:ext cx="4747280" cy="3098061"/>
          </a:xfrm>
          <a:effectLst>
            <a:outerShdw blurRad="50800" dist="50800" dir="5400000" algn="ctr" rotWithShape="0">
              <a:schemeClr val="accent2"/>
            </a:outerShdw>
          </a:effectLst>
        </p:spPr>
        <p:txBody>
          <a:bodyPr anchor="b">
            <a:normAutofit/>
          </a:bodyPr>
          <a:lstStyle/>
          <a:p>
            <a:pPr algn="l"/>
            <a:r>
              <a:rPr lang="en-US" sz="4800" b="1" dirty="0">
                <a:ln>
                  <a:solidFill>
                    <a:srgbClr val="002060"/>
                  </a:solidFill>
                </a:ln>
                <a:solidFill>
                  <a:srgbClr val="FFFFFF"/>
                </a:solidFill>
                <a:latin typeface="Adobe Devanagari" panose="02040503050201020203" pitchFamily="18" charset="0"/>
                <a:cs typeface="Adobe Devanagari" panose="02040503050201020203" pitchFamily="18" charset="0"/>
              </a:rPr>
              <a:t>Understanding Program Integrity</a:t>
            </a:r>
          </a:p>
        </p:txBody>
      </p:sp>
      <p:sp>
        <p:nvSpPr>
          <p:cNvPr id="44" name="Rectangle 43">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27208" y="4756265"/>
            <a:ext cx="4393278" cy="1244483"/>
          </a:xfrm>
        </p:spPr>
        <p:txBody>
          <a:bodyPr anchor="t">
            <a:normAutofit/>
          </a:bodyPr>
          <a:lstStyle/>
          <a:p>
            <a:pPr algn="l"/>
            <a:endParaRPr lang="en-US" dirty="0">
              <a:solidFill>
                <a:srgbClr val="FFFFFF"/>
              </a:solidFill>
            </a:endParaRPr>
          </a:p>
          <a:p>
            <a:pPr algn="l"/>
            <a:endParaRPr lang="en-US" dirty="0">
              <a:solidFill>
                <a:srgbClr val="FFFFFF"/>
              </a:solidFill>
            </a:endParaRPr>
          </a:p>
          <a:p>
            <a:pPr algn="l"/>
            <a:endParaRPr lang="en-US" dirty="0">
              <a:solidFill>
                <a:srgbClr val="FFFFFF"/>
              </a:solidFill>
            </a:endParaRPr>
          </a:p>
        </p:txBody>
      </p:sp>
      <p:sp>
        <p:nvSpPr>
          <p:cNvPr id="46" name="Oval 45">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C751DB8-19AF-4D7F-A85F-26AF3C8DA406}"/>
              </a:ext>
            </a:extLst>
          </p:cNvPr>
          <p:cNvPicPr>
            <a:picLocks noChangeAspect="1"/>
          </p:cNvPicPr>
          <p:nvPr/>
        </p:nvPicPr>
        <p:blipFill>
          <a:blip r:embed="rId2"/>
          <a:stretch>
            <a:fillRect/>
          </a:stretch>
        </p:blipFill>
        <p:spPr>
          <a:xfrm>
            <a:off x="6920559" y="2389457"/>
            <a:ext cx="3737164" cy="2093373"/>
          </a:xfrm>
          <a:prstGeom prst="rect">
            <a:avLst/>
          </a:prstGeom>
        </p:spPr>
      </p:pic>
    </p:spTree>
    <p:extLst>
      <p:ext uri="{BB962C8B-B14F-4D97-AF65-F5344CB8AC3E}">
        <p14:creationId xmlns:p14="http://schemas.microsoft.com/office/powerpoint/2010/main" val="822863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pPr marL="0" indent="0">
              <a:buNone/>
            </a:pPr>
            <a:r>
              <a:rPr lang="en-US" sz="4000" dirty="0"/>
              <a:t>Regulatory Compliance Committee</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pPr marL="0" indent="0">
              <a:buNone/>
            </a:pPr>
            <a:r>
              <a:rPr lang="en-US" sz="2000" dirty="0"/>
              <a:t>Comprised of the Board of Directors and Senior Management.</a:t>
            </a:r>
          </a:p>
          <a:p>
            <a:pPr lvl="1">
              <a:buFont typeface="Wingdings" panose="05000000000000000000" pitchFamily="2" charset="2"/>
              <a:buChar char="§"/>
            </a:pPr>
            <a:r>
              <a:rPr lang="en-US" sz="2000" dirty="0"/>
              <a:t>Compliance Officer is the chair-person of ad-hoc committee</a:t>
            </a:r>
          </a:p>
          <a:p>
            <a:pPr lvl="1">
              <a:buFont typeface="Wingdings" panose="05000000000000000000" pitchFamily="2" charset="2"/>
              <a:buChar char="§"/>
            </a:pPr>
            <a:r>
              <a:rPr lang="en-US" sz="2000" dirty="0"/>
              <a:t>Committee will advise/ask questions relating to the maintenance of the Compliance Program </a:t>
            </a:r>
          </a:p>
          <a:p>
            <a:pPr lvl="2">
              <a:buFont typeface="Wingdings" panose="05000000000000000000" pitchFamily="2" charset="2"/>
              <a:buChar char="§"/>
            </a:pPr>
            <a:r>
              <a:rPr lang="en-US" sz="1600" dirty="0"/>
              <a:t>This is maintained through the quarterly Fraud, Waste and Abuse reporting memo reviews.</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3827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Training and Education </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pPr marL="0" indent="0">
              <a:buNone/>
            </a:pPr>
            <a:r>
              <a:rPr lang="en-US" sz="2000" dirty="0"/>
              <a:t>Mandatory annual training is provided to the Compliance Officer, Senior Management, Board of Directors, and VAAA employees.</a:t>
            </a:r>
          </a:p>
          <a:p>
            <a:r>
              <a:rPr lang="en-US" sz="2000" dirty="0"/>
              <a:t>Formal training which includes Code of Conduct covering Medicaid statutory, regulatory and contractual requirements</a:t>
            </a:r>
          </a:p>
          <a:p>
            <a:r>
              <a:rPr lang="en-US" sz="2000" dirty="0"/>
              <a:t>Informal Training which is provided by the Compliance Officer in messages and materials as needed.	</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3845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Communication</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pPr marL="0" indent="0">
              <a:buNone/>
            </a:pPr>
            <a:r>
              <a:rPr lang="en-US" sz="1600" dirty="0"/>
              <a:t>Effective open lines of good faith communication between the Compliance Officer, staff, participants, providers, and the Board. </a:t>
            </a:r>
          </a:p>
          <a:p>
            <a:pPr marL="0" indent="0">
              <a:buNone/>
            </a:pPr>
            <a:r>
              <a:rPr lang="en-US" sz="1600" dirty="0"/>
              <a:t>VAAA offers systems for reporting suspected non-compliance. VAAA ensures staff, Stakeholders and Providers are knowledgeable of all communication methods.</a:t>
            </a:r>
          </a:p>
          <a:p>
            <a:r>
              <a:rPr lang="en-US" sz="1600" dirty="0"/>
              <a:t>Phone Number: 1-810-249-6549</a:t>
            </a:r>
          </a:p>
          <a:p>
            <a:r>
              <a:rPr lang="en-US" sz="1600"/>
              <a:t>Reporting methods </a:t>
            </a:r>
            <a:r>
              <a:rPr lang="en-US" sz="1600" dirty="0"/>
              <a:t>that can provide documentation submission for review:</a:t>
            </a:r>
          </a:p>
          <a:p>
            <a:pPr lvl="1"/>
            <a:r>
              <a:rPr lang="en-US" sz="1600" dirty="0"/>
              <a:t>Email: </a:t>
            </a:r>
            <a:r>
              <a:rPr lang="en-US" sz="1600" dirty="0">
                <a:hlinkClick r:id="rId4"/>
              </a:rPr>
              <a:t>fwa@valleyaaa.org</a:t>
            </a:r>
            <a:endParaRPr lang="en-US" sz="1600" dirty="0"/>
          </a:p>
          <a:p>
            <a:pPr lvl="1"/>
            <a:r>
              <a:rPr lang="en-US" sz="1600" dirty="0"/>
              <a:t>Website: </a:t>
            </a:r>
            <a:r>
              <a:rPr lang="en-US" sz="1600" dirty="0">
                <a:hlinkClick r:id="rId5"/>
              </a:rPr>
              <a:t>https://valleyareaaging.org/report-suspicious-activity/</a:t>
            </a:r>
            <a:r>
              <a:rPr lang="en-US" sz="1600" dirty="0"/>
              <a:t> (Anonymously reporting)</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2097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Publicized Disciplinary Standards </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pPr marL="0" indent="0">
              <a:buNone/>
            </a:pPr>
            <a:r>
              <a:rPr lang="en-US" sz="2000" dirty="0"/>
              <a:t>VAAA ensures staff and providers know the disciplinary standards and consistently enforce these policies.</a:t>
            </a:r>
          </a:p>
          <a:p>
            <a:r>
              <a:rPr lang="en-US" sz="2000" dirty="0"/>
              <a:t>VAAA Code of Conduct</a:t>
            </a:r>
          </a:p>
          <a:p>
            <a:r>
              <a:rPr lang="en-US" sz="2000" dirty="0"/>
              <a:t>Personnel Policy Manual </a:t>
            </a:r>
          </a:p>
          <a:p>
            <a:r>
              <a:rPr lang="en-US" sz="2000" dirty="0"/>
              <a:t>Streamline Verify Exclusion Monitoring</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13646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Systems of Monitoring</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pPr marL="0" indent="0">
              <a:buNone/>
            </a:pPr>
            <a:r>
              <a:rPr lang="en-US" sz="2000" dirty="0"/>
              <a:t>VAAA utilizes systems that identify Compliance Risks.</a:t>
            </a:r>
          </a:p>
          <a:p>
            <a:r>
              <a:rPr lang="en-US" sz="2000" dirty="0"/>
              <a:t>Provider audits/self-evaluation</a:t>
            </a:r>
          </a:p>
          <a:p>
            <a:r>
              <a:rPr lang="en-US" sz="2000" dirty="0"/>
              <a:t>Program Integrity evaluations</a:t>
            </a:r>
          </a:p>
          <a:p>
            <a:r>
              <a:rPr lang="en-US" sz="2000" dirty="0"/>
              <a:t>Review of Exit Interview questionnaire regarding last opportunities to report in good faith, compliance violations before an employee leaves the Agency</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8667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F85D7A2-0527-24FD-2C22-0BF63080F5A4}"/>
            </a:ext>
          </a:extLst>
        </p:cNvPr>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E22F12B1-F470-BFC3-3CF0-E94150800B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6F380A-8F21-8FBE-D06A-52316683A1B0}"/>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Overview</a:t>
            </a:r>
          </a:p>
        </p:txBody>
      </p:sp>
      <p:pic>
        <p:nvPicPr>
          <p:cNvPr id="4" name="Picture 3">
            <a:extLst>
              <a:ext uri="{FF2B5EF4-FFF2-40B4-BE49-F238E27FC236}">
                <a16:creationId xmlns:a16="http://schemas.microsoft.com/office/drawing/2014/main" id="{AD66E7FA-4793-4FDF-3F70-6160B42F85EB}"/>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84A12757-6AF1-8EEC-F703-331C340DB49E}"/>
              </a:ext>
            </a:extLst>
          </p:cNvPr>
          <p:cNvSpPr>
            <a:spLocks noGrp="1"/>
          </p:cNvSpPr>
          <p:nvPr>
            <p:ph idx="1"/>
          </p:nvPr>
        </p:nvSpPr>
        <p:spPr>
          <a:xfrm>
            <a:off x="5596502" y="2405894"/>
            <a:ext cx="5754896" cy="3197464"/>
          </a:xfrm>
        </p:spPr>
        <p:txBody>
          <a:bodyPr anchor="t">
            <a:normAutofit/>
          </a:bodyPr>
          <a:lstStyle/>
          <a:p>
            <a:pPr marL="0" indent="0">
              <a:buNone/>
            </a:pPr>
            <a:r>
              <a:rPr lang="en-US" sz="2000" dirty="0"/>
              <a:t>This training should have provided:</a:t>
            </a:r>
          </a:p>
          <a:p>
            <a:r>
              <a:rPr lang="en-US" sz="2000" dirty="0"/>
              <a:t>Education about the governing body’s regulatory standards and any applicable changes. </a:t>
            </a:r>
          </a:p>
          <a:p>
            <a:r>
              <a:rPr lang="en-US" sz="2000" dirty="0"/>
              <a:t>Assure VAAA’s commitment to compliance with laws and regulations. </a:t>
            </a:r>
          </a:p>
          <a:p>
            <a:r>
              <a:rPr lang="en-US" sz="2000" dirty="0"/>
              <a:t>Understanding of reporting compliance issues.</a:t>
            </a:r>
          </a:p>
          <a:p>
            <a:pPr marL="0" indent="0">
              <a:buNone/>
            </a:pPr>
            <a:endParaRPr lang="en-US" sz="2000" dirty="0"/>
          </a:p>
        </p:txBody>
      </p:sp>
      <p:sp>
        <p:nvSpPr>
          <p:cNvPr id="33" name="Rectangle 32">
            <a:extLst>
              <a:ext uri="{FF2B5EF4-FFF2-40B4-BE49-F238E27FC236}">
                <a16:creationId xmlns:a16="http://schemas.microsoft.com/office/drawing/2014/main" id="{4C1481FB-4089-F00B-39DB-CC829084B2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ECCA820-D4F9-59F8-195B-1049D8D3EB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0280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8555C5B3-193A-4749-9AFD-682E53CDDE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2EAE06A6-F76A-41C9-827A-C561B00448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3"/>
            <a:ext cx="12192000" cy="6858000"/>
          </a:xfrm>
          <a:prstGeom prst="rect">
            <a:avLst/>
          </a:prstGeom>
          <a:gradFill>
            <a:gsLst>
              <a:gs pos="0">
                <a:srgbClr val="000000"/>
              </a:gs>
              <a:gs pos="100000">
                <a:schemeClr val="accent1">
                  <a:lumMod val="7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89F9D4E8-0639-444B-949B-9518585061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80861" y="0"/>
            <a:ext cx="7661934" cy="6858000"/>
          </a:xfrm>
          <a:prstGeom prst="rect">
            <a:avLst/>
          </a:prstGeom>
          <a:gradFill>
            <a:gsLst>
              <a:gs pos="0">
                <a:schemeClr val="accent1">
                  <a:lumMod val="75000"/>
                  <a:alpha val="45000"/>
                </a:schemeClr>
              </a:gs>
              <a:gs pos="100000">
                <a:srgbClr val="000000">
                  <a:alpha val="29000"/>
                </a:srgb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Rectangle 44">
            <a:extLst>
              <a:ext uri="{FF2B5EF4-FFF2-40B4-BE49-F238E27FC236}">
                <a16:creationId xmlns:a16="http://schemas.microsoft.com/office/drawing/2014/main" id="{7E3DA7A2-ED70-4BBA-AB72-00AD461FA4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80862" y="-6"/>
            <a:ext cx="11711138" cy="6410334"/>
          </a:xfrm>
          <a:prstGeom prst="rect">
            <a:avLst/>
          </a:prstGeom>
          <a:gradFill>
            <a:gsLst>
              <a:gs pos="0">
                <a:schemeClr val="accent1">
                  <a:alpha val="0"/>
                </a:schemeClr>
              </a:gs>
              <a:gs pos="100000">
                <a:srgbClr val="000000">
                  <a:alpha val="41000"/>
                </a:srgb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1127208" y="857251"/>
            <a:ext cx="4747280" cy="3098061"/>
          </a:xfrm>
          <a:ln>
            <a:solidFill>
              <a:srgbClr val="002060"/>
            </a:solidFill>
          </a:ln>
          <a:effectLst>
            <a:outerShdw blurRad="50800" dist="50800" dir="5400000" algn="ctr" rotWithShape="0">
              <a:schemeClr val="accent2"/>
            </a:outerShdw>
          </a:effectLst>
        </p:spPr>
        <p:txBody>
          <a:bodyPr vert="horz" lIns="91440" tIns="45720" rIns="91440" bIns="45720" rtlCol="0" anchor="b">
            <a:normAutofit/>
          </a:bodyPr>
          <a:lstStyle/>
          <a:p>
            <a:r>
              <a:rPr lang="en-US" sz="4800" kern="1200" dirty="0">
                <a:solidFill>
                  <a:srgbClr val="FFFFFF"/>
                </a:solidFill>
                <a:latin typeface="+mj-lt"/>
                <a:ea typeface="+mj-ea"/>
                <a:cs typeface="+mj-cs"/>
              </a:rPr>
              <a:t>Questions?</a:t>
            </a:r>
          </a:p>
        </p:txBody>
      </p:sp>
      <p:sp>
        <p:nvSpPr>
          <p:cNvPr id="47" name="Rectangle 46">
            <a:extLst>
              <a:ext uri="{FF2B5EF4-FFF2-40B4-BE49-F238E27FC236}">
                <a16:creationId xmlns:a16="http://schemas.microsoft.com/office/drawing/2014/main" id="{FC485432-3647-4218-B5D3-15D3FA222B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844797" y="-489206"/>
            <a:ext cx="2502408" cy="12191998"/>
          </a:xfrm>
          <a:prstGeom prst="rect">
            <a:avLst/>
          </a:prstGeom>
          <a:gradFill>
            <a:gsLst>
              <a:gs pos="0">
                <a:schemeClr val="accent1">
                  <a:alpha val="24000"/>
                </a:schemeClr>
              </a:gs>
              <a:gs pos="78000">
                <a:schemeClr val="accent1">
                  <a:lumMod val="50000"/>
                  <a:alpha val="0"/>
                </a:schemeClr>
              </a:gs>
            </a:gsLst>
            <a:lin ang="10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F4AFDDCA-6ABA-4D23-8A5C-1BF0F4308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90589" y="1062544"/>
            <a:ext cx="4756162" cy="475616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2EAA7773-16FD-46A2-9D4B-A529460A851E}"/>
              </a:ext>
            </a:extLst>
          </p:cNvPr>
          <p:cNvPicPr>
            <a:picLocks noChangeAspect="1"/>
          </p:cNvPicPr>
          <p:nvPr/>
        </p:nvPicPr>
        <p:blipFill>
          <a:blip r:embed="rId3"/>
          <a:stretch>
            <a:fillRect/>
          </a:stretch>
        </p:blipFill>
        <p:spPr>
          <a:xfrm>
            <a:off x="6920559" y="2389738"/>
            <a:ext cx="3737164" cy="2092811"/>
          </a:xfrm>
          <a:prstGeom prst="rect">
            <a:avLst/>
          </a:prstGeom>
        </p:spPr>
      </p:pic>
    </p:spTree>
    <p:extLst>
      <p:ext uri="{BB962C8B-B14F-4D97-AF65-F5344CB8AC3E}">
        <p14:creationId xmlns:p14="http://schemas.microsoft.com/office/powerpoint/2010/main" val="131529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596501" y="489509"/>
            <a:ext cx="5754896" cy="765134"/>
          </a:xfrm>
        </p:spPr>
        <p:txBody>
          <a:bodyPr anchor="b">
            <a:normAutofit/>
          </a:bodyPr>
          <a:lstStyle/>
          <a:p>
            <a:r>
              <a:rPr lang="en-US" sz="4000" dirty="0">
                <a:effectLst>
                  <a:glow rad="127000">
                    <a:schemeClr val="bg1"/>
                  </a:glow>
                  <a:outerShdw blurRad="50800" dist="50800" dir="5400000" algn="ctr" rotWithShape="0">
                    <a:schemeClr val="accent2"/>
                  </a:outerShdw>
                </a:effectLst>
                <a:latin typeface="Adobe Devanagari" panose="02040503050201020203" pitchFamily="18" charset="0"/>
                <a:cs typeface="Adobe Devanagari" panose="02040503050201020203" pitchFamily="18" charset="0"/>
              </a:rPr>
              <a:t>What is Program Integrity?</a:t>
            </a:r>
          </a:p>
        </p:txBody>
      </p:sp>
      <p:pic>
        <p:nvPicPr>
          <p:cNvPr id="5" name="Picture 4">
            <a:extLst>
              <a:ext uri="{FF2B5EF4-FFF2-40B4-BE49-F238E27FC236}">
                <a16:creationId xmlns:a16="http://schemas.microsoft.com/office/drawing/2014/main" id="{64711CEB-E118-4D2D-AD54-EDE0516D81ED}"/>
              </a:ext>
            </a:extLst>
          </p:cNvPr>
          <p:cNvPicPr>
            <a:picLocks noChangeAspect="1"/>
          </p:cNvPicPr>
          <p:nvPr/>
        </p:nvPicPr>
        <p:blipFill>
          <a:blip r:embed="rId2"/>
          <a:stretch>
            <a:fillRect/>
          </a:stretch>
        </p:blipFill>
        <p:spPr>
          <a:xfrm>
            <a:off x="1068130" y="2127535"/>
            <a:ext cx="3876165" cy="2171235"/>
          </a:xfrm>
          <a:prstGeom prst="rect">
            <a:avLst/>
          </a:prstGeom>
        </p:spPr>
      </p:pic>
      <p:sp>
        <p:nvSpPr>
          <p:cNvPr id="3" name="Content Placeholder 2"/>
          <p:cNvSpPr>
            <a:spLocks noGrp="1"/>
          </p:cNvSpPr>
          <p:nvPr>
            <p:ph idx="1"/>
          </p:nvPr>
        </p:nvSpPr>
        <p:spPr>
          <a:xfrm>
            <a:off x="5596502" y="1744152"/>
            <a:ext cx="6190214" cy="4365246"/>
          </a:xfrm>
        </p:spPr>
        <p:txBody>
          <a:bodyPr anchor="t">
            <a:noAutofit/>
          </a:bodyPr>
          <a:lstStyle/>
          <a:p>
            <a:pPr marL="0" indent="0">
              <a:buNone/>
            </a:pPr>
            <a:r>
              <a:rPr lang="en-US" sz="2000" dirty="0"/>
              <a:t>These are activities which are meant to ensure that federal and state taxpayer dollars are spent appropriately on delivering quality, necessary care and preventing fraud, waste, and abuse from taking place.  It i</a:t>
            </a:r>
            <a:r>
              <a:rPr lang="en-US" sz="2000" dirty="0">
                <a:latin typeface="Adobe Devanagari" panose="02040503050201020203" pitchFamily="18" charset="0"/>
                <a:cs typeface="Adobe Devanagari" panose="02040503050201020203" pitchFamily="18" charset="0"/>
              </a:rPr>
              <a:t>dentifies and prevents unethical behavior and conduct. It is  a requirement of the Medicaid application 1915(b) &amp; (c) as well as the contract attachment C &amp; E.</a:t>
            </a:r>
            <a:endParaRPr lang="en-US" sz="2000" dirty="0"/>
          </a:p>
          <a:p>
            <a:pPr marL="0" indent="0">
              <a:buNone/>
            </a:pPr>
            <a:r>
              <a:rPr lang="en-US" sz="2000" dirty="0"/>
              <a:t>Such activities include:</a:t>
            </a:r>
          </a:p>
          <a:p>
            <a:r>
              <a:rPr lang="en-US" sz="2000" dirty="0"/>
              <a:t> Running reports and analyzing billing data</a:t>
            </a:r>
          </a:p>
          <a:p>
            <a:r>
              <a:rPr lang="en-US" sz="2000" dirty="0"/>
              <a:t> Performing audits on providers and participants </a:t>
            </a:r>
          </a:p>
          <a:p>
            <a:r>
              <a:rPr lang="en-US" sz="2000" dirty="0"/>
              <a:t> Performing screening checks on staff and providers</a:t>
            </a:r>
          </a:p>
          <a:p>
            <a:pPr lvl="1"/>
            <a:r>
              <a:rPr lang="en-US" sz="1600" dirty="0">
                <a:latin typeface="Adobe Devanagari" panose="02040503050201020203" pitchFamily="18" charset="0"/>
                <a:cs typeface="Adobe Devanagari" panose="02040503050201020203" pitchFamily="18" charset="0"/>
              </a:rPr>
              <a:t>Background checks</a:t>
            </a:r>
          </a:p>
          <a:p>
            <a:pPr lvl="1"/>
            <a:r>
              <a:rPr lang="en-US" sz="1600" dirty="0">
                <a:latin typeface="Adobe Devanagari" panose="02040503050201020203" pitchFamily="18" charset="0"/>
                <a:cs typeface="Adobe Devanagari" panose="02040503050201020203" pitchFamily="18" charset="0"/>
              </a:rPr>
              <a:t>Credentials</a:t>
            </a:r>
          </a:p>
          <a:p>
            <a:pPr lvl="1"/>
            <a:r>
              <a:rPr lang="en-US" sz="1600" dirty="0">
                <a:latin typeface="Adobe Devanagari" panose="02040503050201020203" pitchFamily="18" charset="0"/>
                <a:cs typeface="Adobe Devanagari" panose="02040503050201020203" pitchFamily="18" charset="0"/>
              </a:rPr>
              <a:t>Sanctions</a:t>
            </a:r>
          </a:p>
        </p:txBody>
      </p:sp>
      <p:sp>
        <p:nvSpPr>
          <p:cNvPr id="55" name="Rectangle 54">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4168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444A752-B90C-31CC-3C37-7FCC32F6E917}"/>
            </a:ext>
          </a:extLst>
        </p:cNvPr>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F10809BC-BFB0-5F7E-E1E3-0C7E1903B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0E685F-0BA2-B3E1-BD72-4D12FA51B871}"/>
              </a:ext>
            </a:extLst>
          </p:cNvPr>
          <p:cNvSpPr>
            <a:spLocks noGrp="1"/>
          </p:cNvSpPr>
          <p:nvPr>
            <p:ph type="title"/>
          </p:nvPr>
        </p:nvSpPr>
        <p:spPr>
          <a:xfrm>
            <a:off x="5596501" y="489509"/>
            <a:ext cx="5754896" cy="765134"/>
          </a:xfrm>
        </p:spPr>
        <p:txBody>
          <a:bodyPr anchor="b">
            <a:normAutofit/>
          </a:bodyPr>
          <a:lstStyle/>
          <a:p>
            <a:r>
              <a:rPr lang="en-US" sz="4000" dirty="0">
                <a:effectLst>
                  <a:glow rad="127000">
                    <a:schemeClr val="bg1"/>
                  </a:glow>
                  <a:outerShdw blurRad="50800" dist="50800" dir="5400000" algn="ctr" rotWithShape="0">
                    <a:schemeClr val="accent2"/>
                  </a:outerShdw>
                </a:effectLst>
                <a:latin typeface="Adobe Devanagari" panose="02040503050201020203" pitchFamily="18" charset="0"/>
                <a:cs typeface="Adobe Devanagari" panose="02040503050201020203" pitchFamily="18" charset="0"/>
              </a:rPr>
              <a:t>What is Fraud?</a:t>
            </a:r>
          </a:p>
        </p:txBody>
      </p:sp>
      <p:pic>
        <p:nvPicPr>
          <p:cNvPr id="5" name="Picture 4">
            <a:extLst>
              <a:ext uri="{FF2B5EF4-FFF2-40B4-BE49-F238E27FC236}">
                <a16:creationId xmlns:a16="http://schemas.microsoft.com/office/drawing/2014/main" id="{141286E7-CFBD-7A20-6570-289541B30392}"/>
              </a:ext>
            </a:extLst>
          </p:cNvPr>
          <p:cNvPicPr>
            <a:picLocks noChangeAspect="1"/>
          </p:cNvPicPr>
          <p:nvPr/>
        </p:nvPicPr>
        <p:blipFill>
          <a:blip r:embed="rId2"/>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D1E2DD66-C7EB-DE81-5380-15A348C4E972}"/>
              </a:ext>
            </a:extLst>
          </p:cNvPr>
          <p:cNvSpPr>
            <a:spLocks noGrp="1"/>
          </p:cNvSpPr>
          <p:nvPr>
            <p:ph idx="1"/>
          </p:nvPr>
        </p:nvSpPr>
        <p:spPr>
          <a:xfrm>
            <a:off x="5596502" y="1744152"/>
            <a:ext cx="6190214" cy="4365246"/>
          </a:xfrm>
        </p:spPr>
        <p:txBody>
          <a:bodyPr anchor="t">
            <a:noAutofit/>
          </a:bodyPr>
          <a:lstStyle/>
          <a:p>
            <a:pPr marL="0" indent="0">
              <a:buNone/>
            </a:pPr>
            <a:r>
              <a:rPr lang="en-US" sz="1600" dirty="0"/>
              <a:t>Fraud is the </a:t>
            </a:r>
            <a:r>
              <a:rPr lang="en-US" sz="1600" b="1" dirty="0"/>
              <a:t>intentional</a:t>
            </a:r>
            <a:r>
              <a:rPr lang="en-US" sz="1600" dirty="0"/>
              <a:t> act of deception, misrepresentation, or concealment in order to </a:t>
            </a:r>
            <a:r>
              <a:rPr lang="en-US" sz="1600" b="1" dirty="0"/>
              <a:t>gain something of value</a:t>
            </a:r>
            <a:r>
              <a:rPr lang="en-US" sz="1600" dirty="0"/>
              <a:t>. The intent to deceive is high despite knowing an act is illegal. </a:t>
            </a:r>
          </a:p>
          <a:p>
            <a:pPr marL="0" lvl="0" indent="0">
              <a:buNone/>
            </a:pPr>
            <a:endParaRPr lang="en-US" sz="1600" dirty="0"/>
          </a:p>
          <a:p>
            <a:pPr marL="0" lvl="0" indent="0">
              <a:buNone/>
            </a:pPr>
            <a:r>
              <a:rPr lang="en-US" sz="1600" dirty="0"/>
              <a:t>Examples: </a:t>
            </a:r>
          </a:p>
          <a:p>
            <a:r>
              <a:rPr lang="en-US" sz="1600" dirty="0"/>
              <a:t>Knowingly billing for services not provided or received</a:t>
            </a:r>
          </a:p>
          <a:p>
            <a:pPr lvl="0"/>
            <a:r>
              <a:rPr lang="en-US" sz="1600" dirty="0"/>
              <a:t>Knowingly billing for services at a higher rate than what is justified</a:t>
            </a:r>
          </a:p>
          <a:p>
            <a:pPr lvl="0"/>
            <a:r>
              <a:rPr lang="en-US" sz="1600" dirty="0"/>
              <a:t>Billing for equipment that was returned to the provider</a:t>
            </a:r>
          </a:p>
          <a:p>
            <a:pPr lvl="0"/>
            <a:r>
              <a:rPr lang="en-US" sz="1600" dirty="0"/>
              <a:t>Certifying participants at a level of care when they are not</a:t>
            </a:r>
          </a:p>
          <a:p>
            <a:pPr marL="0" indent="0">
              <a:buNone/>
            </a:pPr>
            <a:endParaRPr lang="en-US" sz="1600" dirty="0">
              <a:latin typeface="Adobe Devanagari" panose="02040503050201020203" pitchFamily="18" charset="0"/>
              <a:cs typeface="Adobe Devanagari" panose="02040503050201020203" pitchFamily="18" charset="0"/>
            </a:endParaRPr>
          </a:p>
        </p:txBody>
      </p:sp>
      <p:sp>
        <p:nvSpPr>
          <p:cNvPr id="55" name="Rectangle 54">
            <a:extLst>
              <a:ext uri="{FF2B5EF4-FFF2-40B4-BE49-F238E27FC236}">
                <a16:creationId xmlns:a16="http://schemas.microsoft.com/office/drawing/2014/main" id="{FA92158A-7288-AA1E-5299-29CCA0515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810785D3-AAE8-F62D-B8AF-EAC353E1C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08075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18C4AC0-E7E2-356F-5616-A7CF8B04DC10}"/>
            </a:ext>
          </a:extLst>
        </p:cNvPr>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C021291C-9C98-78FF-A015-8A5B4A420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72F819E-CDEA-6FA3-252A-33C9528296AF}"/>
              </a:ext>
            </a:extLst>
          </p:cNvPr>
          <p:cNvSpPr>
            <a:spLocks noGrp="1"/>
          </p:cNvSpPr>
          <p:nvPr>
            <p:ph type="title"/>
          </p:nvPr>
        </p:nvSpPr>
        <p:spPr>
          <a:xfrm>
            <a:off x="5596501" y="489509"/>
            <a:ext cx="5754896" cy="765134"/>
          </a:xfrm>
        </p:spPr>
        <p:txBody>
          <a:bodyPr anchor="b">
            <a:normAutofit/>
          </a:bodyPr>
          <a:lstStyle/>
          <a:p>
            <a:r>
              <a:rPr lang="en-US" sz="4000" dirty="0">
                <a:effectLst>
                  <a:glow rad="127000">
                    <a:schemeClr val="bg1"/>
                  </a:glow>
                  <a:outerShdw blurRad="50800" dist="50800" dir="5400000" algn="ctr" rotWithShape="0">
                    <a:schemeClr val="accent2"/>
                  </a:outerShdw>
                </a:effectLst>
                <a:latin typeface="Adobe Devanagari" panose="02040503050201020203" pitchFamily="18" charset="0"/>
                <a:cs typeface="Adobe Devanagari" panose="02040503050201020203" pitchFamily="18" charset="0"/>
              </a:rPr>
              <a:t>What is Waste?</a:t>
            </a:r>
          </a:p>
        </p:txBody>
      </p:sp>
      <p:pic>
        <p:nvPicPr>
          <p:cNvPr id="5" name="Picture 4">
            <a:extLst>
              <a:ext uri="{FF2B5EF4-FFF2-40B4-BE49-F238E27FC236}">
                <a16:creationId xmlns:a16="http://schemas.microsoft.com/office/drawing/2014/main" id="{67D8A658-A6E0-EA76-A03D-B6EDFB5963B2}"/>
              </a:ext>
            </a:extLst>
          </p:cNvPr>
          <p:cNvPicPr>
            <a:picLocks noChangeAspect="1"/>
          </p:cNvPicPr>
          <p:nvPr/>
        </p:nvPicPr>
        <p:blipFill>
          <a:blip r:embed="rId2"/>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949AAE0A-9B53-E161-B859-722C5E3171E5}"/>
              </a:ext>
            </a:extLst>
          </p:cNvPr>
          <p:cNvSpPr>
            <a:spLocks noGrp="1"/>
          </p:cNvSpPr>
          <p:nvPr>
            <p:ph idx="1"/>
          </p:nvPr>
        </p:nvSpPr>
        <p:spPr>
          <a:xfrm>
            <a:off x="5596502" y="1744152"/>
            <a:ext cx="6190214" cy="4365246"/>
          </a:xfrm>
        </p:spPr>
        <p:txBody>
          <a:bodyPr anchor="t">
            <a:noAutofit/>
          </a:bodyPr>
          <a:lstStyle/>
          <a:p>
            <a:pPr marL="0" indent="0">
              <a:buNone/>
            </a:pPr>
            <a:r>
              <a:rPr lang="en-US" sz="1600" dirty="0"/>
              <a:t>Waste is the </a:t>
            </a:r>
            <a:r>
              <a:rPr lang="en-US" sz="1600" b="1" dirty="0"/>
              <a:t>over utilization </a:t>
            </a:r>
            <a:r>
              <a:rPr lang="en-US" sz="1600" dirty="0"/>
              <a:t>of services (not caused by criminally negligent actions) and the </a:t>
            </a:r>
            <a:r>
              <a:rPr lang="en-US" sz="1600" b="1" dirty="0"/>
              <a:t>misuse</a:t>
            </a:r>
            <a:r>
              <a:rPr lang="en-US" sz="1600" dirty="0"/>
              <a:t> of resources. The intent to deceive is low.</a:t>
            </a:r>
          </a:p>
          <a:p>
            <a:pPr marL="0" lvl="0" indent="0">
              <a:buNone/>
            </a:pPr>
            <a:r>
              <a:rPr lang="en-US" sz="1600" dirty="0"/>
              <a:t>Examples: </a:t>
            </a:r>
          </a:p>
          <a:p>
            <a:r>
              <a:rPr lang="en-US" sz="1600" dirty="0"/>
              <a:t>Unnecessary use of supplies or services.</a:t>
            </a:r>
          </a:p>
          <a:p>
            <a:pPr lvl="0"/>
            <a:r>
              <a:rPr lang="en-US" sz="1600" dirty="0"/>
              <a:t>Overuse, underuse, and ineffective use of services. </a:t>
            </a:r>
          </a:p>
          <a:p>
            <a:pPr lvl="0"/>
            <a:r>
              <a:rPr lang="en-US" sz="1600" dirty="0"/>
              <a:t>Inaccurate claim data submission resulting in unnecessary rebilling or claims</a:t>
            </a:r>
            <a:endParaRPr lang="en-US" sz="1600" dirty="0">
              <a:latin typeface="Adobe Devanagari" panose="02040503050201020203" pitchFamily="18" charset="0"/>
              <a:cs typeface="Adobe Devanagari" panose="02040503050201020203" pitchFamily="18" charset="0"/>
            </a:endParaRPr>
          </a:p>
        </p:txBody>
      </p:sp>
      <p:sp>
        <p:nvSpPr>
          <p:cNvPr id="55" name="Rectangle 54">
            <a:extLst>
              <a:ext uri="{FF2B5EF4-FFF2-40B4-BE49-F238E27FC236}">
                <a16:creationId xmlns:a16="http://schemas.microsoft.com/office/drawing/2014/main" id="{F560D5DB-3D13-3156-5F9D-DA833E508D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D96AB18-6721-6636-A07A-CF4216AFB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36884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F4D583-DE65-0356-9103-9033DEC14DB4}"/>
            </a:ext>
          </a:extLst>
        </p:cNvPr>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8D812D81-0156-A6BD-DB90-865111D53B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F20D7AE-F3E2-6728-1328-0B42899EDB15}"/>
              </a:ext>
            </a:extLst>
          </p:cNvPr>
          <p:cNvSpPr>
            <a:spLocks noGrp="1"/>
          </p:cNvSpPr>
          <p:nvPr>
            <p:ph type="title"/>
          </p:nvPr>
        </p:nvSpPr>
        <p:spPr>
          <a:xfrm>
            <a:off x="5596501" y="489509"/>
            <a:ext cx="5754896" cy="765134"/>
          </a:xfrm>
        </p:spPr>
        <p:txBody>
          <a:bodyPr anchor="b">
            <a:normAutofit/>
          </a:bodyPr>
          <a:lstStyle/>
          <a:p>
            <a:r>
              <a:rPr lang="en-US" sz="4000" dirty="0">
                <a:effectLst>
                  <a:glow rad="127000">
                    <a:schemeClr val="bg1"/>
                  </a:glow>
                  <a:outerShdw blurRad="50800" dist="50800" dir="5400000" algn="ctr" rotWithShape="0">
                    <a:schemeClr val="accent2"/>
                  </a:outerShdw>
                </a:effectLst>
                <a:latin typeface="Adobe Devanagari" panose="02040503050201020203" pitchFamily="18" charset="0"/>
                <a:cs typeface="Adobe Devanagari" panose="02040503050201020203" pitchFamily="18" charset="0"/>
              </a:rPr>
              <a:t>What is Abuse?</a:t>
            </a:r>
          </a:p>
        </p:txBody>
      </p:sp>
      <p:pic>
        <p:nvPicPr>
          <p:cNvPr id="5" name="Picture 4">
            <a:extLst>
              <a:ext uri="{FF2B5EF4-FFF2-40B4-BE49-F238E27FC236}">
                <a16:creationId xmlns:a16="http://schemas.microsoft.com/office/drawing/2014/main" id="{6FB0B549-15E9-1DFB-8C11-947E2F6384FF}"/>
              </a:ext>
            </a:extLst>
          </p:cNvPr>
          <p:cNvPicPr>
            <a:picLocks noChangeAspect="1"/>
          </p:cNvPicPr>
          <p:nvPr/>
        </p:nvPicPr>
        <p:blipFill>
          <a:blip r:embed="rId2"/>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05B0A186-DC59-E089-010A-3287322E282C}"/>
              </a:ext>
            </a:extLst>
          </p:cNvPr>
          <p:cNvSpPr>
            <a:spLocks noGrp="1"/>
          </p:cNvSpPr>
          <p:nvPr>
            <p:ph idx="1"/>
          </p:nvPr>
        </p:nvSpPr>
        <p:spPr>
          <a:xfrm>
            <a:off x="5596502" y="1744152"/>
            <a:ext cx="6190214" cy="4365246"/>
          </a:xfrm>
        </p:spPr>
        <p:txBody>
          <a:bodyPr anchor="t">
            <a:noAutofit/>
          </a:bodyPr>
          <a:lstStyle/>
          <a:p>
            <a:pPr marL="0" indent="0">
              <a:buNone/>
            </a:pPr>
            <a:r>
              <a:rPr lang="en-US" sz="1600" dirty="0"/>
              <a:t>Abuse</a:t>
            </a:r>
            <a:r>
              <a:rPr lang="en-US" sz="1600" dirty="0">
                <a:solidFill>
                  <a:srgbClr val="FFC000"/>
                </a:solidFill>
              </a:rPr>
              <a:t> </a:t>
            </a:r>
            <a:r>
              <a:rPr lang="en-US" sz="1600" dirty="0"/>
              <a:t>is the </a:t>
            </a:r>
            <a:r>
              <a:rPr lang="en-US" sz="1600" b="1" dirty="0"/>
              <a:t>excessive or improper </a:t>
            </a:r>
            <a:r>
              <a:rPr lang="en-US" sz="1600" dirty="0"/>
              <a:t>use of services or actions that are </a:t>
            </a:r>
            <a:r>
              <a:rPr lang="en-US" sz="1600" b="1" dirty="0"/>
              <a:t>inconsistent</a:t>
            </a:r>
            <a:r>
              <a:rPr lang="en-US" sz="1600" dirty="0"/>
              <a:t> with acceptable business practice. Abuse refers to incidents that, although not fraudulent, may directly or indirectly cause financial loss. The intent to deceive is in the middle. </a:t>
            </a:r>
          </a:p>
          <a:p>
            <a:pPr marL="0" lvl="0" indent="0">
              <a:buNone/>
            </a:pPr>
            <a:r>
              <a:rPr lang="en-US" sz="1600" dirty="0"/>
              <a:t>Examples: </a:t>
            </a:r>
          </a:p>
          <a:p>
            <a:pPr lvl="0"/>
            <a:r>
              <a:rPr lang="en-US" sz="1600" dirty="0"/>
              <a:t>Providing medically unnecessary services</a:t>
            </a:r>
          </a:p>
          <a:p>
            <a:pPr lvl="0"/>
            <a:r>
              <a:rPr lang="en-US" sz="1600" dirty="0"/>
              <a:t>Misrepresenting services resulting in unnecessary cost to Medicaid, improper payments to providers, or overpayments </a:t>
            </a:r>
          </a:p>
        </p:txBody>
      </p:sp>
      <p:sp>
        <p:nvSpPr>
          <p:cNvPr id="55" name="Rectangle 54">
            <a:extLst>
              <a:ext uri="{FF2B5EF4-FFF2-40B4-BE49-F238E27FC236}">
                <a16:creationId xmlns:a16="http://schemas.microsoft.com/office/drawing/2014/main" id="{BFB601CA-C9C5-6FB6-5042-2A9C07FB9C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4BC7547C-F815-0546-6610-19F2649FD8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4233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a:bodyPr>
          <a:lstStyle/>
          <a:p>
            <a:r>
              <a:rPr lang="en-US" sz="4000" dirty="0"/>
              <a:t>Ethics</a:t>
            </a:r>
          </a:p>
        </p:txBody>
      </p:sp>
      <p:pic>
        <p:nvPicPr>
          <p:cNvPr id="4" name="Picture 3" descr="Logo, company name&#10;&#10;Description automatically generated">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5754896" cy="3197464"/>
          </a:xfrm>
        </p:spPr>
        <p:txBody>
          <a:bodyPr anchor="t">
            <a:normAutofit/>
          </a:bodyPr>
          <a:lstStyle/>
          <a:p>
            <a:r>
              <a:rPr lang="en-US" sz="2000" dirty="0"/>
              <a:t>Do the right thing</a:t>
            </a:r>
          </a:p>
          <a:p>
            <a:r>
              <a:rPr lang="en-US" sz="2000" dirty="0"/>
              <a:t>Act fair and honest</a:t>
            </a:r>
          </a:p>
          <a:p>
            <a:r>
              <a:rPr lang="en-US" sz="2000" dirty="0"/>
              <a:t>Adhere to high ethical standards and conduct</a:t>
            </a:r>
          </a:p>
          <a:p>
            <a:r>
              <a:rPr lang="en-US" sz="2000" dirty="0"/>
              <a:t>Comply with all applicable laws, regulations and standards</a:t>
            </a:r>
          </a:p>
          <a:p>
            <a:r>
              <a:rPr lang="en-US" sz="2000" dirty="0"/>
              <a:t>Report suspected violations</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880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3" name="Rectangle 52">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596501" y="489509"/>
            <a:ext cx="5754896" cy="765134"/>
          </a:xfrm>
        </p:spPr>
        <p:txBody>
          <a:bodyPr anchor="b">
            <a:normAutofit fontScale="90000"/>
          </a:bodyPr>
          <a:lstStyle/>
          <a:p>
            <a:r>
              <a:rPr lang="en-US" sz="4000" dirty="0">
                <a:effectLst>
                  <a:glow rad="127000">
                    <a:schemeClr val="bg1"/>
                  </a:glow>
                  <a:outerShdw blurRad="50800" dist="50800" dir="5400000" algn="ctr" rotWithShape="0">
                    <a:schemeClr val="accent2"/>
                  </a:outerShdw>
                </a:effectLst>
                <a:latin typeface="Adobe Devanagari" panose="02040503050201020203" pitchFamily="18" charset="0"/>
                <a:cs typeface="Adobe Devanagari" panose="02040503050201020203" pitchFamily="18" charset="0"/>
              </a:rPr>
              <a:t>Seven Core Elements of Program Integrity </a:t>
            </a:r>
          </a:p>
        </p:txBody>
      </p:sp>
      <p:pic>
        <p:nvPicPr>
          <p:cNvPr id="5" name="Picture 4">
            <a:extLst>
              <a:ext uri="{FF2B5EF4-FFF2-40B4-BE49-F238E27FC236}">
                <a16:creationId xmlns:a16="http://schemas.microsoft.com/office/drawing/2014/main" id="{64711CEB-E118-4D2D-AD54-EDE0516D81ED}"/>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p:cNvSpPr>
            <a:spLocks noGrp="1"/>
          </p:cNvSpPr>
          <p:nvPr>
            <p:ph idx="1"/>
          </p:nvPr>
        </p:nvSpPr>
        <p:spPr>
          <a:xfrm>
            <a:off x="5596502" y="1744152"/>
            <a:ext cx="5754896" cy="3859206"/>
          </a:xfrm>
        </p:spPr>
        <p:txBody>
          <a:bodyPr anchor="t">
            <a:noAutofit/>
          </a:bodyPr>
          <a:lstStyle/>
          <a:p>
            <a:pPr marL="457200" indent="-457200">
              <a:buFont typeface="+mj-lt"/>
              <a:buAutoNum type="arabicPeriod"/>
            </a:pPr>
            <a:r>
              <a:rPr lang="en-US" sz="2000" dirty="0"/>
              <a:t>Written Policies, Procedures and Standard of Conduct </a:t>
            </a:r>
          </a:p>
          <a:p>
            <a:pPr marL="457200" indent="-457200">
              <a:buFont typeface="+mj-lt"/>
              <a:buAutoNum type="arabicPeriod"/>
            </a:pPr>
            <a:r>
              <a:rPr lang="en-US" sz="2000" dirty="0"/>
              <a:t>Designation of a Compliance Officer</a:t>
            </a:r>
          </a:p>
          <a:p>
            <a:pPr marL="457200" indent="-457200">
              <a:buFont typeface="+mj-lt"/>
              <a:buAutoNum type="arabicPeriod"/>
            </a:pPr>
            <a:r>
              <a:rPr lang="en-US" sz="2000" dirty="0"/>
              <a:t>Implementing a Compliance Committee</a:t>
            </a:r>
          </a:p>
          <a:p>
            <a:pPr marL="457200" indent="-457200">
              <a:buFont typeface="+mj-lt"/>
              <a:buAutoNum type="arabicPeriod"/>
            </a:pPr>
            <a:r>
              <a:rPr lang="en-US" sz="2000" dirty="0"/>
              <a:t>Provide Training and Education</a:t>
            </a:r>
          </a:p>
          <a:p>
            <a:pPr marL="457200" indent="-457200">
              <a:buFont typeface="+mj-lt"/>
              <a:buAutoNum type="arabicPeriod"/>
            </a:pPr>
            <a:r>
              <a:rPr lang="en-US" sz="2000" dirty="0"/>
              <a:t>Having open lines of communication </a:t>
            </a:r>
          </a:p>
          <a:p>
            <a:pPr marL="457200" indent="-457200">
              <a:buFont typeface="+mj-lt"/>
              <a:buAutoNum type="arabicPeriod"/>
            </a:pPr>
            <a:r>
              <a:rPr lang="en-US" sz="2000" dirty="0"/>
              <a:t>Publicize Disciplinary Standards</a:t>
            </a:r>
          </a:p>
          <a:p>
            <a:pPr marL="457200" indent="-457200">
              <a:buFont typeface="+mj-lt"/>
              <a:buAutoNum type="arabicPeriod"/>
            </a:pPr>
            <a:r>
              <a:rPr lang="en-US" sz="2000" dirty="0"/>
              <a:t>Having a system for Monitoring, Auditing, and identifying Compliance Risks</a:t>
            </a:r>
          </a:p>
          <a:p>
            <a:pPr marL="457200" indent="-457200">
              <a:buFont typeface="+mj-lt"/>
              <a:buAutoNum type="arabicPeriod"/>
            </a:pPr>
            <a:endParaRPr lang="en-US" sz="2000" dirty="0">
              <a:latin typeface="Adobe Devanagari" panose="02040503050201020203" pitchFamily="18" charset="0"/>
              <a:cs typeface="Adobe Devanagari" panose="02040503050201020203" pitchFamily="18" charset="0"/>
            </a:endParaRPr>
          </a:p>
        </p:txBody>
      </p:sp>
      <p:sp>
        <p:nvSpPr>
          <p:cNvPr id="55" name="Rectangle 54">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552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a:effectLst>
            <a:outerShdw blurRad="50800" dist="50800" dir="5400000" algn="ctr" rotWithShape="0">
              <a:schemeClr val="accent2"/>
            </a:outerShdw>
          </a:effectLst>
        </p:spPr>
        <p:txBody>
          <a:bodyPr anchor="b">
            <a:normAutofit fontScale="90000"/>
          </a:bodyPr>
          <a:lstStyle/>
          <a:p>
            <a:r>
              <a:rPr lang="en-US" sz="4000" dirty="0"/>
              <a:t>Written Policies, Procedures and Standard of Conduct</a:t>
            </a:r>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3"/>
            <a:ext cx="5754896" cy="3633165"/>
          </a:xfrm>
        </p:spPr>
        <p:txBody>
          <a:bodyPr anchor="t">
            <a:normAutofit fontScale="92500" lnSpcReduction="10000"/>
          </a:bodyPr>
          <a:lstStyle/>
          <a:p>
            <a:pPr marL="0" indent="0">
              <a:buNone/>
            </a:pPr>
            <a:r>
              <a:rPr lang="en-US" sz="2000" dirty="0"/>
              <a:t>This documentation describes how VAAA complies with all applicable federal and state requirements according to the Mandatory Compliance Plan.</a:t>
            </a:r>
          </a:p>
          <a:p>
            <a:pPr marL="0" indent="0">
              <a:buNone/>
            </a:pPr>
            <a:endParaRPr lang="en-US" sz="2000" dirty="0"/>
          </a:p>
          <a:p>
            <a:pPr marL="0" indent="0">
              <a:buNone/>
            </a:pPr>
            <a:r>
              <a:rPr lang="en-US" sz="2000" dirty="0"/>
              <a:t>Mandatory Compliance plan includes: </a:t>
            </a:r>
          </a:p>
          <a:p>
            <a:pPr lvl="1"/>
            <a:r>
              <a:rPr lang="en-US" sz="2000" dirty="0"/>
              <a:t>Systems, processes, guidelines for monitoring/auditing/screening</a:t>
            </a:r>
          </a:p>
          <a:p>
            <a:pPr lvl="1"/>
            <a:r>
              <a:rPr lang="en-US" sz="2000" dirty="0"/>
              <a:t>Describes individual staff and departmental responsibilities</a:t>
            </a:r>
          </a:p>
          <a:p>
            <a:pPr lvl="1"/>
            <a:r>
              <a:rPr lang="en-US" sz="2000" dirty="0"/>
              <a:t>Description of how VAAA promotes compliance &amp; provides training</a:t>
            </a:r>
          </a:p>
          <a:p>
            <a:pPr lvl="1"/>
            <a:r>
              <a:rPr lang="en-US" sz="2000" dirty="0"/>
              <a:t>How to handle and interact with others regarding non-compliance</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01054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7402EA9-0C96-43BB-BE22-37B817AAE57F}"/>
              </a:ext>
            </a:extLst>
          </p:cNvPr>
          <p:cNvSpPr>
            <a:spLocks noGrp="1"/>
          </p:cNvSpPr>
          <p:nvPr>
            <p:ph type="title"/>
          </p:nvPr>
        </p:nvSpPr>
        <p:spPr>
          <a:xfrm>
            <a:off x="5596501" y="489508"/>
            <a:ext cx="5754896" cy="1667569"/>
          </a:xfrm>
        </p:spPr>
        <p:txBody>
          <a:bodyPr anchor="b">
            <a:normAutofit/>
          </a:bodyPr>
          <a:lstStyle/>
          <a:p>
            <a:r>
              <a:rPr lang="en-US" sz="4000" dirty="0">
                <a:effectLst>
                  <a:outerShdw blurRad="50800" dist="50800" dir="5400000" algn="ctr" rotWithShape="0">
                    <a:schemeClr val="accent2"/>
                  </a:outerShdw>
                </a:effectLst>
              </a:rPr>
              <a:t>Designation of a Compliance Officer</a:t>
            </a:r>
            <a:endParaRPr lang="en-US" sz="4000" dirty="0"/>
          </a:p>
        </p:txBody>
      </p:sp>
      <p:pic>
        <p:nvPicPr>
          <p:cNvPr id="4" name="Picture 3">
            <a:extLst>
              <a:ext uri="{FF2B5EF4-FFF2-40B4-BE49-F238E27FC236}">
                <a16:creationId xmlns:a16="http://schemas.microsoft.com/office/drawing/2014/main" id="{B764C91F-5B24-4857-8D5E-4D3D57D9CF8A}"/>
              </a:ext>
            </a:extLst>
          </p:cNvPr>
          <p:cNvPicPr>
            <a:picLocks noChangeAspect="1"/>
          </p:cNvPicPr>
          <p:nvPr/>
        </p:nvPicPr>
        <p:blipFill>
          <a:blip r:embed="rId3"/>
          <a:stretch>
            <a:fillRect/>
          </a:stretch>
        </p:blipFill>
        <p:spPr>
          <a:xfrm>
            <a:off x="1068130" y="2127535"/>
            <a:ext cx="3876165" cy="2171235"/>
          </a:xfrm>
          <a:prstGeom prst="rect">
            <a:avLst/>
          </a:prstGeom>
        </p:spPr>
      </p:pic>
      <p:sp>
        <p:nvSpPr>
          <p:cNvPr id="3" name="Content Placeholder 2">
            <a:extLst>
              <a:ext uri="{FF2B5EF4-FFF2-40B4-BE49-F238E27FC236}">
                <a16:creationId xmlns:a16="http://schemas.microsoft.com/office/drawing/2014/main" id="{2333D545-D08C-4A48-8847-B81B031C786C}"/>
              </a:ext>
            </a:extLst>
          </p:cNvPr>
          <p:cNvSpPr>
            <a:spLocks noGrp="1"/>
          </p:cNvSpPr>
          <p:nvPr>
            <p:ph idx="1"/>
          </p:nvPr>
        </p:nvSpPr>
        <p:spPr>
          <a:xfrm>
            <a:off x="5596502" y="2405894"/>
            <a:ext cx="6214498" cy="3501130"/>
          </a:xfrm>
        </p:spPr>
        <p:txBody>
          <a:bodyPr anchor="t">
            <a:noAutofit/>
          </a:bodyPr>
          <a:lstStyle/>
          <a:p>
            <a:pPr marL="0" indent="0">
              <a:buNone/>
            </a:pPr>
            <a:r>
              <a:rPr lang="en-US" sz="2000" dirty="0"/>
              <a:t>The Compliance Officer reports to the CEO and the Board of Directors. </a:t>
            </a:r>
          </a:p>
          <a:p>
            <a:pPr marL="0" indent="0">
              <a:buNone/>
            </a:pPr>
            <a:endParaRPr lang="en-US" sz="2000" dirty="0"/>
          </a:p>
          <a:p>
            <a:pPr marL="0" indent="0">
              <a:buNone/>
            </a:pPr>
            <a:r>
              <a:rPr lang="en-US" sz="2000" dirty="0"/>
              <a:t>The Compliance Officer is responsible for: </a:t>
            </a:r>
          </a:p>
          <a:p>
            <a:r>
              <a:rPr lang="en-US" sz="2000" dirty="0"/>
              <a:t>Developing and implementing policies, procedures, and practices regarding contractual requirements to maintain Program Integrity </a:t>
            </a:r>
          </a:p>
          <a:p>
            <a:r>
              <a:rPr lang="en-US" sz="2000" dirty="0"/>
              <a:t>Providing Training</a:t>
            </a:r>
          </a:p>
          <a:p>
            <a:r>
              <a:rPr lang="en-US" sz="2000" dirty="0"/>
              <a:t>Maintaining compliance with reporting mechanisms</a:t>
            </a:r>
          </a:p>
          <a:p>
            <a:r>
              <a:rPr lang="en-US" sz="2000" dirty="0"/>
              <a:t>Conducting investigations of alleged misconduct</a:t>
            </a:r>
          </a:p>
        </p:txBody>
      </p:sp>
      <p:sp>
        <p:nvSpPr>
          <p:cNvPr id="33" name="Rectangle 32">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990210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927</TotalTime>
  <Words>1010</Words>
  <Application>Microsoft Office PowerPoint</Application>
  <PresentationFormat>Widescreen</PresentationFormat>
  <Paragraphs>107</Paragraphs>
  <Slides>16</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Adobe Devanagari</vt:lpstr>
      <vt:lpstr>Arial</vt:lpstr>
      <vt:lpstr>Calibri</vt:lpstr>
      <vt:lpstr>Calibri Light</vt:lpstr>
      <vt:lpstr>Wingdings</vt:lpstr>
      <vt:lpstr>Office Theme</vt:lpstr>
      <vt:lpstr>Understanding Program Integrity</vt:lpstr>
      <vt:lpstr>What is Program Integrity?</vt:lpstr>
      <vt:lpstr>What is Fraud?</vt:lpstr>
      <vt:lpstr>What is Waste?</vt:lpstr>
      <vt:lpstr>What is Abuse?</vt:lpstr>
      <vt:lpstr>Ethics</vt:lpstr>
      <vt:lpstr>Seven Core Elements of Program Integrity </vt:lpstr>
      <vt:lpstr>Written Policies, Procedures and Standard of Conduct</vt:lpstr>
      <vt:lpstr>Designation of a Compliance Officer</vt:lpstr>
      <vt:lpstr>Regulatory Compliance Committee</vt:lpstr>
      <vt:lpstr>Training and Education </vt:lpstr>
      <vt:lpstr>Communication</vt:lpstr>
      <vt:lpstr>Publicized Disciplinary Standards </vt:lpstr>
      <vt:lpstr>Systems of Monitoring</vt:lpstr>
      <vt:lpstr>Overview</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Seven Elements of an Effective  Compliance Program</dc:title>
  <dc:creator>Russ Graves</dc:creator>
  <cp:lastModifiedBy>Shannon Simpson</cp:lastModifiedBy>
  <cp:revision>73</cp:revision>
  <cp:lastPrinted>2019-02-19T19:00:53Z</cp:lastPrinted>
  <dcterms:created xsi:type="dcterms:W3CDTF">2018-12-26T14:27:32Z</dcterms:created>
  <dcterms:modified xsi:type="dcterms:W3CDTF">2025-12-08T20:33:11Z</dcterms:modified>
</cp:coreProperties>
</file>