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82" r:id="rId3"/>
    <p:sldId id="293" r:id="rId4"/>
    <p:sldId id="285" r:id="rId5"/>
    <p:sldId id="269" r:id="rId6"/>
    <p:sldId id="274" r:id="rId7"/>
    <p:sldId id="259" r:id="rId8"/>
    <p:sldId id="277" r:id="rId9"/>
    <p:sldId id="270" r:id="rId10"/>
    <p:sldId id="275" r:id="rId11"/>
    <p:sldId id="278" r:id="rId12"/>
    <p:sldId id="283" r:id="rId13"/>
    <p:sldId id="290" r:id="rId14"/>
    <p:sldId id="284" r:id="rId15"/>
    <p:sldId id="273" r:id="rId16"/>
    <p:sldId id="288" r:id="rId17"/>
    <p:sldId id="281" r:id="rId18"/>
    <p:sldId id="292" r:id="rId19"/>
    <p:sldId id="279" r:id="rId20"/>
    <p:sldId id="287" r:id="rId21"/>
    <p:sldId id="289" r:id="rId2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59" d="100"/>
          <a:sy n="59" d="100"/>
        </p:scale>
        <p:origin x="82" y="475"/>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12/8/2025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12/8/2025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39546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82052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looking at the aide log books and asking the client what services are performed by their aide. </a:t>
            </a:r>
          </a:p>
          <a:p>
            <a:r>
              <a:rPr lang="en-US" dirty="0"/>
              <a:t>SC’s have a responsibility to check aide logs. </a:t>
            </a:r>
          </a:p>
        </p:txBody>
      </p:sp>
      <p:sp>
        <p:nvSpPr>
          <p:cNvPr id="4" name="Slide Number Placeholder 3"/>
          <p:cNvSpPr>
            <a:spLocks noGrp="1"/>
          </p:cNvSpPr>
          <p:nvPr>
            <p:ph type="sldNum" sz="quarter" idx="10"/>
          </p:nvPr>
        </p:nvSpPr>
        <p:spPr/>
        <p:txBody>
          <a:bodyPr/>
          <a:lstStyle/>
          <a:p>
            <a:fld id="{E3B36274-F2B9-4C45-BBB4-0EDF4CD651A7}" type="slidenum">
              <a:rPr lang="en-US" smtClean="0"/>
              <a:t>10</a:t>
            </a:fld>
            <a:endParaRPr lang="en-US"/>
          </a:p>
        </p:txBody>
      </p:sp>
    </p:spTree>
    <p:extLst>
      <p:ext uri="{BB962C8B-B14F-4D97-AF65-F5344CB8AC3E}">
        <p14:creationId xmlns:p14="http://schemas.microsoft.com/office/powerpoint/2010/main" val="201128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access the tip line via VAAA’s website.</a:t>
            </a:r>
            <a:r>
              <a:rPr lang="en-US" baseline="0" dirty="0"/>
              <a:t>  Remember no one is perfect and a mistake may be made, the key is to determine intent and always correct </a:t>
            </a:r>
            <a:r>
              <a:rPr lang="en-US" baseline="0"/>
              <a:t>the mistake.</a:t>
            </a: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15</a:t>
            </a:fld>
            <a:endParaRPr lang="en-US"/>
          </a:p>
        </p:txBody>
      </p:sp>
    </p:spTree>
    <p:extLst>
      <p:ext uri="{BB962C8B-B14F-4D97-AF65-F5344CB8AC3E}">
        <p14:creationId xmlns:p14="http://schemas.microsoft.com/office/powerpoint/2010/main" val="235860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4854" y="1122363"/>
            <a:ext cx="8999118" cy="2387600"/>
          </a:xfrm>
        </p:spPr>
        <p:txBody>
          <a:bodyPr anchor="b">
            <a:normAutofit/>
          </a:bodyPr>
          <a:lstStyle>
            <a:lvl1pPr algn="ctr">
              <a:defRPr sz="4799"/>
            </a:lvl1pPr>
          </a:lstStyle>
          <a:p>
            <a:r>
              <a:rPr lang="en-US"/>
              <a:t>Click to edit Master title style</a:t>
            </a:r>
            <a:endParaRPr lang="en-US" dirty="0"/>
          </a:p>
        </p:txBody>
      </p:sp>
      <p:sp>
        <p:nvSpPr>
          <p:cNvPr id="3" name="Subtitle 2"/>
          <p:cNvSpPr>
            <a:spLocks noGrp="1"/>
          </p:cNvSpPr>
          <p:nvPr>
            <p:ph type="subTitle" idx="1"/>
          </p:nvPr>
        </p:nvSpPr>
        <p:spPr>
          <a:xfrm>
            <a:off x="1594854" y="3602038"/>
            <a:ext cx="8999118"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1901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68" y="4289373"/>
            <a:ext cx="10364864" cy="819355"/>
          </a:xfrm>
        </p:spPr>
        <p:txBody>
          <a:bodyPr anchor="b">
            <a:normAutofit/>
          </a:bodyPr>
          <a:lstStyle>
            <a:lvl1pPr>
              <a:defRPr sz="2799"/>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568" y="621322"/>
            <a:ext cx="103648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57" y="5108728"/>
            <a:ext cx="10363299" cy="682472"/>
          </a:xfrm>
        </p:spPr>
        <p:txBody>
          <a:bodyP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298834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6" cy="3424859"/>
          </a:xfrm>
        </p:spPr>
        <p:txBody>
          <a:bodyPr anchor="ctr"/>
          <a:lstStyle>
            <a:lvl1pP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57" y="4204820"/>
            <a:ext cx="10351065" cy="1592186"/>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4153528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992904"/>
          </a:xfrm>
        </p:spPr>
        <p:txBody>
          <a:bodyPr anchor="ctr"/>
          <a:lstStyle>
            <a:lvl1pPr>
              <a:defRPr sz="31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610032"/>
            <a:ext cx="8750020" cy="426812"/>
          </a:xfrm>
        </p:spPr>
        <p:txBody>
          <a:bodyPr anchor="t">
            <a:normAutofit/>
          </a:bodyPr>
          <a:lstStyle>
            <a:lvl1pPr marL="0" indent="0" algn="r">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556" y="4204821"/>
            <a:ext cx="10351066" cy="1586380"/>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dirty="0"/>
          </a:p>
        </p:txBody>
      </p:sp>
      <p:sp>
        <p:nvSpPr>
          <p:cNvPr id="11" name="TextBox 10"/>
          <p:cNvSpPr txBox="1"/>
          <p:nvPr/>
        </p:nvSpPr>
        <p:spPr>
          <a:xfrm>
            <a:off x="836394" y="735241"/>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3" name="TextBox 12"/>
          <p:cNvSpPr txBox="1"/>
          <p:nvPr/>
        </p:nvSpPr>
        <p:spPr>
          <a:xfrm>
            <a:off x="10655181" y="2972093"/>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08216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569" y="2126943"/>
            <a:ext cx="10352630" cy="2511835"/>
          </a:xfrm>
        </p:spPr>
        <p:txBody>
          <a:bodyPr anchor="b"/>
          <a:lstStyle>
            <a:lvl1pPr>
              <a:defRPr sz="3199"/>
            </a:lvl1pPr>
          </a:lstStyle>
          <a:p>
            <a:r>
              <a:rPr lang="en-US"/>
              <a:t>Click to edit Master title style</a:t>
            </a:r>
            <a:endParaRPr lang="en-US" dirty="0"/>
          </a:p>
        </p:txBody>
      </p:sp>
      <p:sp>
        <p:nvSpPr>
          <p:cNvPr id="4" name="Text Placeholder 3"/>
          <p:cNvSpPr>
            <a:spLocks noGrp="1"/>
          </p:cNvSpPr>
          <p:nvPr>
            <p:ph type="body" sz="half" idx="2"/>
          </p:nvPr>
        </p:nvSpPr>
        <p:spPr>
          <a:xfrm>
            <a:off x="913556" y="4650556"/>
            <a:ext cx="10351067"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3587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556" y="609601"/>
            <a:ext cx="10351066"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556" y="2088320"/>
            <a:ext cx="3298097" cy="823305"/>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556" y="2911624"/>
            <a:ext cx="3298097"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3720" y="2088320"/>
            <a:ext cx="3297699" cy="823304"/>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3721" y="2911624"/>
            <a:ext cx="3298962"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1222" y="2088320"/>
            <a:ext cx="3290354" cy="823304"/>
          </a:xfrm>
        </p:spPr>
        <p:txBody>
          <a:bodyPr anchor="b">
            <a:noAutofit/>
          </a:bodyPr>
          <a:lstStyle>
            <a:lvl1pPr marL="0" indent="0" algn="ctr">
              <a:lnSpc>
                <a:spcPct val="100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4269" y="2911624"/>
            <a:ext cx="3290354" cy="2879576"/>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829175-527E-46A3-863C-1BB1F163B849}" type="datetimeFigureOut">
              <a:rPr lang="en-US" smtClean="0"/>
              <a:pPr/>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2066090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557" y="609601"/>
            <a:ext cx="10351066"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557" y="4195899"/>
            <a:ext cx="3298096"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1736" y="2298987"/>
            <a:ext cx="293928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557" y="4772161"/>
            <a:ext cx="3298096" cy="101903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1544" y="4195899"/>
            <a:ext cx="3298124"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7807" y="2298987"/>
            <a:ext cx="2929762"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0191" y="4772160"/>
            <a:ext cx="3299477" cy="101903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1347" y="4195899"/>
            <a:ext cx="3289043" cy="576262"/>
          </a:xfrm>
        </p:spPr>
        <p:txBody>
          <a:bodyPr anchor="b">
            <a:noAutofit/>
          </a:bodyPr>
          <a:lstStyle>
            <a:lvl1pPr marL="0" indent="0" algn="ctr">
              <a:lnSpc>
                <a:spcPct val="100000"/>
              </a:lnSpc>
              <a:buNone/>
              <a:defRPr sz="19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0681" y="2298987"/>
            <a:ext cx="2931349"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1222" y="4772162"/>
            <a:ext cx="3293400" cy="1019037"/>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3829175-527E-46A3-863C-1BB1F163B849}" type="datetimeFigureOut">
              <a:rPr lang="en-US" smtClean="0"/>
              <a:pPr/>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85551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76925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609600"/>
            <a:ext cx="254199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556" y="609600"/>
            <a:ext cx="7656711"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84258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350804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924" y="657227"/>
            <a:ext cx="9730977" cy="2852737"/>
          </a:xfrm>
        </p:spPr>
        <p:txBody>
          <a:bodyPr anchor="b">
            <a:normAutofit/>
          </a:bodyPr>
          <a:lstStyle>
            <a:lvl1pPr>
              <a:defRPr sz="3399"/>
            </a:lvl1pPr>
          </a:lstStyle>
          <a:p>
            <a:r>
              <a:rPr lang="en-US"/>
              <a:t>Click to edit Master title style</a:t>
            </a:r>
            <a:endParaRPr lang="en-US" dirty="0"/>
          </a:p>
        </p:txBody>
      </p:sp>
      <p:sp>
        <p:nvSpPr>
          <p:cNvPr id="3" name="Text Placeholder 2"/>
          <p:cNvSpPr>
            <a:spLocks noGrp="1"/>
          </p:cNvSpPr>
          <p:nvPr>
            <p:ph type="body" idx="1"/>
          </p:nvPr>
        </p:nvSpPr>
        <p:spPr>
          <a:xfrm>
            <a:off x="1228924" y="3602039"/>
            <a:ext cx="9730977" cy="1500187"/>
          </a:xfrm>
        </p:spPr>
        <p:txBody>
          <a:bodyPr/>
          <a:lstStyle>
            <a:lvl1pPr marL="0" indent="0" algn="ctr">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137D0E-4A4F-4307-8994-C1891D747D59}" type="slidenum">
              <a:rPr lang="en-US" smtClean="0"/>
              <a:t>‹#›</a:t>
            </a:fld>
            <a:endParaRPr lang="en-US" dirty="0"/>
          </a:p>
        </p:txBody>
      </p:sp>
    </p:spTree>
    <p:extLst>
      <p:ext uri="{BB962C8B-B14F-4D97-AF65-F5344CB8AC3E}">
        <p14:creationId xmlns:p14="http://schemas.microsoft.com/office/powerpoint/2010/main" val="253121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5"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557" y="2088320"/>
            <a:ext cx="510467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796" y="2088320"/>
            <a:ext cx="5092827"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29175-527E-46A3-863C-1BB1F163B849}" type="datetimeFigureOut">
              <a:rPr lang="en-US" smtClean="0"/>
              <a:t>12/8/2025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31690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557" y="609601"/>
            <a:ext cx="1035106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507" y="2088320"/>
            <a:ext cx="4877928" cy="823912"/>
          </a:xfrm>
        </p:spPr>
        <p:txBody>
          <a:bodyPr anchor="b"/>
          <a:lstStyle>
            <a:lvl1pPr marL="0" indent="0">
              <a:lnSpc>
                <a:spcPct val="100000"/>
              </a:lnSpc>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913557" y="2912232"/>
            <a:ext cx="510587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336" y="2088320"/>
            <a:ext cx="4864287" cy="823912"/>
          </a:xfrm>
        </p:spPr>
        <p:txBody>
          <a:bodyPr anchor="b"/>
          <a:lstStyle>
            <a:lvl1pPr marL="0" indent="0">
              <a:lnSpc>
                <a:spcPct val="100000"/>
              </a:lnSpc>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912232"/>
            <a:ext cx="5094030"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237519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29175-527E-46A3-863C-1BB1F163B849}" type="datetimeFigureOut">
              <a:rPr lang="en-US" smtClean="0"/>
              <a:t>12/8/2025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01770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37D0E-4A4F-4307-8994-C1891D747D59}" type="slidenum">
              <a:rPr lang="en-US" smtClean="0"/>
              <a:t>‹#›</a:t>
            </a:fld>
            <a:endParaRPr lang="en-US"/>
          </a:p>
        </p:txBody>
      </p:sp>
    </p:spTree>
    <p:extLst>
      <p:ext uri="{BB962C8B-B14F-4D97-AF65-F5344CB8AC3E}">
        <p14:creationId xmlns:p14="http://schemas.microsoft.com/office/powerpoint/2010/main" val="183212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90" y="609600"/>
            <a:ext cx="3931213" cy="2362200"/>
          </a:xfrm>
        </p:spPr>
        <p:txBody>
          <a:bodyPr anchor="b">
            <a:normAutofit/>
          </a:bodyPr>
          <a:lstStyle>
            <a:lvl1pPr>
              <a:defRPr sz="2799"/>
            </a:lvl1pPr>
          </a:lstStyle>
          <a:p>
            <a:r>
              <a:rPr lang="en-US"/>
              <a:t>Click to edit Master title style</a:t>
            </a:r>
            <a:endParaRPr lang="en-US" dirty="0"/>
          </a:p>
        </p:txBody>
      </p:sp>
      <p:sp>
        <p:nvSpPr>
          <p:cNvPr id="3" name="Content Placeholder 2"/>
          <p:cNvSpPr>
            <a:spLocks noGrp="1"/>
          </p:cNvSpPr>
          <p:nvPr>
            <p:ph idx="1"/>
          </p:nvPr>
        </p:nvSpPr>
        <p:spPr>
          <a:xfrm>
            <a:off x="5076742" y="609600"/>
            <a:ext cx="6187880"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6990" y="2971801"/>
            <a:ext cx="3931213" cy="2819399"/>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3043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6989" y="609600"/>
            <a:ext cx="5928229" cy="2362200"/>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2871" y="758881"/>
            <a:ext cx="325450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3556" y="2971800"/>
            <a:ext cx="5933404" cy="2819400"/>
          </a:xfrm>
        </p:spPr>
        <p:txBody>
          <a:bodyP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38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57" y="609601"/>
            <a:ext cx="10351065"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557" y="2096064"/>
            <a:ext cx="10351066"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6736" y="5883276"/>
            <a:ext cx="274248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3829175-527E-46A3-863C-1BB1F163B849}" type="datetimeFigureOut">
              <a:rPr lang="en-US" smtClean="0"/>
              <a:pPr/>
              <a:t>12/8/2025</a:t>
            </a:fld>
            <a:endParaRPr lang="en-US" dirty="0"/>
          </a:p>
        </p:txBody>
      </p:sp>
      <p:sp>
        <p:nvSpPr>
          <p:cNvPr id="5" name="Footer Placeholder 4"/>
          <p:cNvSpPr>
            <a:spLocks noGrp="1"/>
          </p:cNvSpPr>
          <p:nvPr>
            <p:ph type="ftr" sz="quarter" idx="3"/>
          </p:nvPr>
        </p:nvSpPr>
        <p:spPr>
          <a:xfrm>
            <a:off x="913557" y="5883276"/>
            <a:ext cx="6671127"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1273" y="5883276"/>
            <a:ext cx="75334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7922866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126" rtl="0" eaLnBrk="1" latinLnBrk="0" hangingPunct="1">
        <a:lnSpc>
          <a:spcPct val="90000"/>
        </a:lnSpc>
        <a:spcBef>
          <a:spcPct val="0"/>
        </a:spcBef>
        <a:buNone/>
        <a:defRPr sz="3399"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531" indent="-228531" algn="l" defTabSz="914126" rtl="0" eaLnBrk="1" latinLnBrk="0" hangingPunct="1">
        <a:lnSpc>
          <a:spcPct val="120000"/>
        </a:lnSpc>
        <a:spcBef>
          <a:spcPts val="1000"/>
        </a:spcBef>
        <a:buFont typeface="Arial" panose="020B0604020202020204" pitchFamily="34" charset="0"/>
        <a:buChar char="•"/>
        <a:defRPr sz="1999"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594" indent="-228531" algn="l" defTabSz="914126" rtl="0" eaLnBrk="1" latinLnBrk="0" hangingPunct="1">
        <a:lnSpc>
          <a:spcPct val="120000"/>
        </a:lnSpc>
        <a:spcBef>
          <a:spcPts val="500"/>
        </a:spcBef>
        <a:buFont typeface="Arial" panose="020B0604020202020204" pitchFamily="34" charset="0"/>
        <a:buChar char="•"/>
        <a:defRPr sz="1799"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2657" indent="-228531" algn="l" defTabSz="914126"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599720" indent="-228531" algn="l" defTabSz="914126"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6783"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3846"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0908"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7971"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5034" indent="-228531" algn="l" defTabSz="914126"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mailto:fwa@valleyaaa.org" TargetMode="External"/><Relationship Id="rId2" Type="http://schemas.openxmlformats.org/officeDocument/2006/relationships/hyperlink" Target="https://valleyareaaging.org/report-suspicious-activity/" TargetMode="External"/><Relationship Id="rId1" Type="http://schemas.openxmlformats.org/officeDocument/2006/relationships/slideLayout" Target="../slideLayouts/slideLayout4.xml"/><Relationship Id="rId4" Type="http://schemas.openxmlformats.org/officeDocument/2006/relationships/hyperlink" Target="https://www.michigan.gov/en/mdhhs/assistance-programs/medicaid/portalhome/report-medicaid-fraud-and-abu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212" y="3200400"/>
            <a:ext cx="9677400" cy="2514600"/>
          </a:xfrm>
        </p:spPr>
        <p:txBody>
          <a:bodyPr>
            <a:normAutofit fontScale="90000"/>
          </a:bodyPr>
          <a:lstStyle/>
          <a:p>
            <a:r>
              <a:rPr lang="en-US" dirty="0"/>
              <a:t>Program Integrity</a:t>
            </a:r>
            <a:br>
              <a:rPr lang="en-US" dirty="0"/>
            </a:br>
            <a:r>
              <a:rPr lang="en-US" dirty="0"/>
              <a:t>&amp; </a:t>
            </a:r>
            <a:br>
              <a:rPr lang="en-US" dirty="0"/>
            </a:br>
            <a:r>
              <a:rPr lang="en-US" dirty="0"/>
              <a:t>Fraud, Waste, and Abuse (FWA) </a:t>
            </a:r>
          </a:p>
        </p:txBody>
      </p:sp>
      <p:pic>
        <p:nvPicPr>
          <p:cNvPr id="8" name="Picture 7" descr="A close-up of a logo&#10;&#10;Description automatically generated">
            <a:extLst>
              <a:ext uri="{FF2B5EF4-FFF2-40B4-BE49-F238E27FC236}">
                <a16:creationId xmlns:a16="http://schemas.microsoft.com/office/drawing/2014/main" id="{41D1AB88-4A93-DECA-41C3-77114974C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837" y="784168"/>
            <a:ext cx="3105149" cy="1806632"/>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511" y="685800"/>
            <a:ext cx="10591802" cy="533400"/>
          </a:xfrm>
        </p:spPr>
        <p:txBody>
          <a:bodyPr>
            <a:normAutofit fontScale="90000"/>
          </a:bodyPr>
          <a:lstStyle/>
          <a:p>
            <a:r>
              <a:rPr lang="en-US" dirty="0"/>
              <a:t>Abuse Activities Specific to </a:t>
            </a:r>
            <a:r>
              <a:rPr lang="en-US" dirty="0">
                <a:solidFill>
                  <a:schemeClr val="accent6"/>
                </a:solidFill>
              </a:rPr>
              <a:t>YOU</a:t>
            </a:r>
            <a:br>
              <a:rPr lang="en-US" dirty="0"/>
            </a:br>
            <a:endParaRPr lang="en-US" dirty="0"/>
          </a:p>
        </p:txBody>
      </p:sp>
      <p:sp>
        <p:nvSpPr>
          <p:cNvPr id="3" name="Content Placeholder 2"/>
          <p:cNvSpPr>
            <a:spLocks noGrp="1"/>
          </p:cNvSpPr>
          <p:nvPr>
            <p:ph idx="1"/>
          </p:nvPr>
        </p:nvSpPr>
        <p:spPr>
          <a:xfrm>
            <a:off x="531812" y="1219200"/>
            <a:ext cx="9982200" cy="4953000"/>
          </a:xfrm>
        </p:spPr>
        <p:txBody>
          <a:bodyPr>
            <a:normAutofit lnSpcReduction="10000"/>
          </a:bodyPr>
          <a:lstStyle/>
          <a:p>
            <a:r>
              <a:rPr lang="en-US" dirty="0"/>
              <a:t>Bending the rules to benefit a participant or service worker that results in improper payment.</a:t>
            </a:r>
          </a:p>
          <a:p>
            <a:r>
              <a:rPr lang="en-US" dirty="0"/>
              <a:t>Submitting timesheet for services you intend to provide in the future.</a:t>
            </a:r>
          </a:p>
          <a:p>
            <a:r>
              <a:rPr lang="en-US" dirty="0"/>
              <a:t>Certifying a participant meets LOCD based on their verbal report when physical action indicates the opposite.</a:t>
            </a:r>
          </a:p>
          <a:p>
            <a:pPr marL="0" indent="0">
              <a:buNone/>
            </a:pPr>
            <a:r>
              <a:rPr lang="en-US" dirty="0"/>
              <a:t>	-Participant states he/she is unable to transfer independently but this 	person answered the door walking by themself </a:t>
            </a:r>
          </a:p>
          <a:p>
            <a:pPr marL="0" indent="0">
              <a:buNone/>
            </a:pPr>
            <a:r>
              <a:rPr lang="en-US" dirty="0"/>
              <a:t>	-Participant reports they have a stage 3 pressure sore and there is no 	corroborating evidence i.e. skilled care records, doctor’s confirmation or 	treatment plan. 	</a:t>
            </a:r>
          </a:p>
          <a:p>
            <a:r>
              <a:rPr lang="en-US" dirty="0"/>
              <a:t>Any actions you do or assist in that directly or indirectly result in unnecessary cost to Medicaid or Medicare</a:t>
            </a:r>
          </a:p>
        </p:txBody>
      </p:sp>
    </p:spTree>
    <p:extLst>
      <p:ext uri="{BB962C8B-B14F-4D97-AF65-F5344CB8AC3E}">
        <p14:creationId xmlns:p14="http://schemas.microsoft.com/office/powerpoint/2010/main" val="15660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33400"/>
            <a:ext cx="10668002" cy="762000"/>
          </a:xfrm>
        </p:spPr>
        <p:txBody>
          <a:bodyPr>
            <a:normAutofit fontScale="90000"/>
          </a:bodyPr>
          <a:lstStyle/>
          <a:p>
            <a:r>
              <a:rPr lang="en-US" dirty="0"/>
              <a:t>Who could be involved in FWA?</a:t>
            </a:r>
            <a:br>
              <a:rPr lang="en-US" dirty="0"/>
            </a:br>
            <a:endParaRPr lang="en-US" dirty="0"/>
          </a:p>
        </p:txBody>
      </p:sp>
      <p:sp>
        <p:nvSpPr>
          <p:cNvPr id="3" name="Content Placeholder 2"/>
          <p:cNvSpPr>
            <a:spLocks noGrp="1"/>
          </p:cNvSpPr>
          <p:nvPr>
            <p:ph idx="1"/>
          </p:nvPr>
        </p:nvSpPr>
        <p:spPr>
          <a:xfrm>
            <a:off x="455612" y="1600200"/>
            <a:ext cx="10668002" cy="4419600"/>
          </a:xfrm>
        </p:spPr>
        <p:txBody>
          <a:bodyPr>
            <a:normAutofit/>
          </a:bodyPr>
          <a:lstStyle/>
          <a:p>
            <a:r>
              <a:rPr lang="en-US" dirty="0"/>
              <a:t>Participants</a:t>
            </a:r>
          </a:p>
          <a:p>
            <a:r>
              <a:rPr lang="en-US" dirty="0"/>
              <a:t>Family/Friends/Neighbors</a:t>
            </a:r>
          </a:p>
          <a:p>
            <a:r>
              <a:rPr lang="en-US" dirty="0"/>
              <a:t>Representatives</a:t>
            </a:r>
          </a:p>
          <a:p>
            <a:r>
              <a:rPr lang="en-US" dirty="0"/>
              <a:t>VAAA Staff</a:t>
            </a:r>
          </a:p>
          <a:p>
            <a:r>
              <a:rPr lang="en-US" dirty="0"/>
              <a:t>Providers/Caregivers</a:t>
            </a:r>
          </a:p>
          <a:p>
            <a:r>
              <a:rPr lang="en-US" dirty="0"/>
              <a:t>Community partners/Formal arranged providers </a:t>
            </a:r>
          </a:p>
        </p:txBody>
      </p:sp>
    </p:spTree>
    <p:extLst>
      <p:ext uri="{BB962C8B-B14F-4D97-AF65-F5344CB8AC3E}">
        <p14:creationId xmlns:p14="http://schemas.microsoft.com/office/powerpoint/2010/main" val="29684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87E8-54F0-ADAD-6C40-98B7BBA235F4}"/>
              </a:ext>
            </a:extLst>
          </p:cNvPr>
          <p:cNvSpPr>
            <a:spLocks noGrp="1"/>
          </p:cNvSpPr>
          <p:nvPr>
            <p:ph type="title"/>
          </p:nvPr>
        </p:nvSpPr>
        <p:spPr/>
        <p:txBody>
          <a:bodyPr/>
          <a:lstStyle/>
          <a:p>
            <a:r>
              <a:rPr lang="en-US" dirty="0"/>
              <a:t>What are my responsibilities?</a:t>
            </a:r>
            <a:br>
              <a:rPr lang="en-US" dirty="0"/>
            </a:br>
            <a:endParaRPr lang="en-US" dirty="0"/>
          </a:p>
        </p:txBody>
      </p:sp>
      <p:sp>
        <p:nvSpPr>
          <p:cNvPr id="3" name="Content Placeholder 2">
            <a:extLst>
              <a:ext uri="{FF2B5EF4-FFF2-40B4-BE49-F238E27FC236}">
                <a16:creationId xmlns:a16="http://schemas.microsoft.com/office/drawing/2014/main" id="{809219D7-D46E-8828-1AA2-C4942C5A9459}"/>
              </a:ext>
            </a:extLst>
          </p:cNvPr>
          <p:cNvSpPr>
            <a:spLocks noGrp="1"/>
          </p:cNvSpPr>
          <p:nvPr>
            <p:ph idx="1"/>
          </p:nvPr>
        </p:nvSpPr>
        <p:spPr>
          <a:xfrm>
            <a:off x="913557" y="1676400"/>
            <a:ext cx="10351066" cy="5029200"/>
          </a:xfrm>
        </p:spPr>
        <p:txBody>
          <a:bodyPr>
            <a:normAutofit fontScale="85000" lnSpcReduction="10000"/>
          </a:bodyPr>
          <a:lstStyle/>
          <a:p>
            <a:pPr marL="0" indent="0">
              <a:buNone/>
            </a:pPr>
            <a:r>
              <a:rPr lang="en-US" sz="1900" dirty="0"/>
              <a:t>You are a vital part of the effort to prevent, detect and report non-compliance as well as possible fraud, waste, and abuse. </a:t>
            </a:r>
          </a:p>
          <a:p>
            <a:r>
              <a:rPr lang="en-US" sz="1900" u="sng" dirty="0">
                <a:solidFill>
                  <a:srgbClr val="FFC000"/>
                </a:solidFill>
              </a:rPr>
              <a:t>First</a:t>
            </a:r>
            <a:r>
              <a:rPr lang="en-US" sz="1900" dirty="0">
                <a:solidFill>
                  <a:srgbClr val="FFC000"/>
                </a:solidFill>
              </a:rPr>
              <a:t> </a:t>
            </a:r>
            <a:r>
              <a:rPr lang="en-US" sz="1900" dirty="0"/>
              <a:t>you are required to comply with all applicable statutory, regulatory, Medicaid requirements, including adopting and implementing an effective compliance program. </a:t>
            </a:r>
          </a:p>
          <a:p>
            <a:pPr lvl="1"/>
            <a:r>
              <a:rPr lang="en-US" sz="1900" dirty="0"/>
              <a:t>This is done by reading and understanding VAAA’s policies, procedures and Code of Conduct. </a:t>
            </a:r>
          </a:p>
          <a:p>
            <a:pPr lvl="1"/>
            <a:r>
              <a:rPr lang="en-US" sz="1900" dirty="0"/>
              <a:t>The Compliance Officer is responsible for developing and implementing these practices and ensure agency wide compliance.</a:t>
            </a:r>
          </a:p>
          <a:p>
            <a:r>
              <a:rPr lang="en-US" sz="1900" u="sng" dirty="0">
                <a:solidFill>
                  <a:srgbClr val="FFC000"/>
                </a:solidFill>
              </a:rPr>
              <a:t>Second</a:t>
            </a:r>
            <a:r>
              <a:rPr lang="en-US" sz="1900" dirty="0">
                <a:solidFill>
                  <a:srgbClr val="FFC000"/>
                </a:solidFill>
              </a:rPr>
              <a:t> </a:t>
            </a:r>
            <a:r>
              <a:rPr lang="en-US" sz="1900" dirty="0"/>
              <a:t>you have a duty to the Medicaid program to report any violations of laws that you may be aware of. </a:t>
            </a:r>
          </a:p>
          <a:p>
            <a:pPr lvl="1"/>
            <a:r>
              <a:rPr lang="en-US" sz="1900" dirty="0"/>
              <a:t>Your timeliness of reporting issues with non-compliance is key to ensure our losses can be kept to a minimum by analyzing the data as soon as possible. </a:t>
            </a:r>
          </a:p>
          <a:p>
            <a:r>
              <a:rPr lang="en-US" sz="1900" u="sng" dirty="0">
                <a:solidFill>
                  <a:srgbClr val="FFC000"/>
                </a:solidFill>
              </a:rPr>
              <a:t>Third</a:t>
            </a:r>
            <a:r>
              <a:rPr lang="en-US" sz="1900" dirty="0"/>
              <a:t> you have a duty to follow VAAA’s practices to its commitment of ethical rules of behavior. </a:t>
            </a:r>
          </a:p>
          <a:p>
            <a:endParaRPr lang="en-US" sz="1900" dirty="0"/>
          </a:p>
          <a:p>
            <a:pPr marL="0" indent="0">
              <a:buNone/>
            </a:pPr>
            <a:r>
              <a:rPr lang="en-US" sz="1900" dirty="0">
                <a:solidFill>
                  <a:srgbClr val="FFC000"/>
                </a:solidFill>
              </a:rPr>
              <a:t>*</a:t>
            </a:r>
            <a:r>
              <a:rPr lang="en-US" sz="1900" dirty="0"/>
              <a:t> Non-compliance is conduct that does not conform to the law, and federal health care program requirements or to VAAA’s ethical and business policies.</a:t>
            </a:r>
          </a:p>
          <a:p>
            <a:endParaRPr lang="en-US" dirty="0"/>
          </a:p>
        </p:txBody>
      </p:sp>
    </p:spTree>
    <p:extLst>
      <p:ext uri="{BB962C8B-B14F-4D97-AF65-F5344CB8AC3E}">
        <p14:creationId xmlns:p14="http://schemas.microsoft.com/office/powerpoint/2010/main" val="99168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688B1-E4F8-20A2-9EED-B034122D00B6}"/>
              </a:ext>
            </a:extLst>
          </p:cNvPr>
          <p:cNvSpPr>
            <a:spLocks noGrp="1"/>
          </p:cNvSpPr>
          <p:nvPr>
            <p:ph type="title"/>
          </p:nvPr>
        </p:nvSpPr>
        <p:spPr/>
        <p:txBody>
          <a:bodyPr/>
          <a:lstStyle/>
          <a:p>
            <a:r>
              <a:rPr lang="en-US" dirty="0"/>
              <a:t>Responsibilities cont.</a:t>
            </a:r>
          </a:p>
        </p:txBody>
      </p:sp>
      <p:sp>
        <p:nvSpPr>
          <p:cNvPr id="3" name="Content Placeholder 2">
            <a:extLst>
              <a:ext uri="{FF2B5EF4-FFF2-40B4-BE49-F238E27FC236}">
                <a16:creationId xmlns:a16="http://schemas.microsoft.com/office/drawing/2014/main" id="{CFB212A1-A8F3-6CD0-AAFA-533766FF3224}"/>
              </a:ext>
            </a:extLst>
          </p:cNvPr>
          <p:cNvSpPr>
            <a:spLocks noGrp="1"/>
          </p:cNvSpPr>
          <p:nvPr>
            <p:ph idx="1"/>
          </p:nvPr>
        </p:nvSpPr>
        <p:spPr/>
        <p:txBody>
          <a:bodyPr/>
          <a:lstStyle/>
          <a:p>
            <a:pPr marL="0" indent="0">
              <a:buNone/>
            </a:pPr>
            <a:r>
              <a:rPr lang="en-US" dirty="0"/>
              <a:t>Provide education to your participants and their representatives at least annually during Program handbook review. </a:t>
            </a:r>
          </a:p>
          <a:p>
            <a:pPr marL="0" indent="0">
              <a:buNone/>
            </a:pPr>
            <a:endParaRPr lang="en-US" dirty="0"/>
          </a:p>
          <a:p>
            <a:pPr marL="0" indent="0">
              <a:buNone/>
            </a:pPr>
            <a:r>
              <a:rPr lang="en-US" dirty="0"/>
              <a:t>The review of Fraud and Abuse ensures the participant understands the program and the importance of reporting suspected Fraud and/or Abuse. This also educates them on who to call when they need to report something, whether it is to the Supports Coordinator or another service Agency (such as APS or OIG). </a:t>
            </a:r>
          </a:p>
        </p:txBody>
      </p:sp>
    </p:spTree>
    <p:extLst>
      <p:ext uri="{BB962C8B-B14F-4D97-AF65-F5344CB8AC3E}">
        <p14:creationId xmlns:p14="http://schemas.microsoft.com/office/powerpoint/2010/main" val="394247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DC511-0FB3-2C34-DA6E-E342BE89AE81}"/>
              </a:ext>
            </a:extLst>
          </p:cNvPr>
          <p:cNvSpPr>
            <a:spLocks noGrp="1"/>
          </p:cNvSpPr>
          <p:nvPr>
            <p:ph type="title"/>
          </p:nvPr>
        </p:nvSpPr>
        <p:spPr/>
        <p:txBody>
          <a:bodyPr>
            <a:normAutofit fontScale="90000"/>
          </a:bodyPr>
          <a:lstStyle/>
          <a:p>
            <a:r>
              <a:rPr lang="en-US" dirty="0"/>
              <a:t>How do I prevent Fraud, Waste, and Abuse?</a:t>
            </a:r>
            <a:br>
              <a:rPr lang="en-US" dirty="0"/>
            </a:br>
            <a:endParaRPr lang="en-US" dirty="0"/>
          </a:p>
        </p:txBody>
      </p:sp>
      <p:sp>
        <p:nvSpPr>
          <p:cNvPr id="3" name="Content Placeholder 2">
            <a:extLst>
              <a:ext uri="{FF2B5EF4-FFF2-40B4-BE49-F238E27FC236}">
                <a16:creationId xmlns:a16="http://schemas.microsoft.com/office/drawing/2014/main" id="{26A89184-673D-11D9-8DF3-567E1A8BA5F8}"/>
              </a:ext>
            </a:extLst>
          </p:cNvPr>
          <p:cNvSpPr>
            <a:spLocks noGrp="1"/>
          </p:cNvSpPr>
          <p:nvPr>
            <p:ph idx="1"/>
          </p:nvPr>
        </p:nvSpPr>
        <p:spPr>
          <a:xfrm>
            <a:off x="913557" y="1828800"/>
            <a:ext cx="10351066" cy="3962400"/>
          </a:xfrm>
        </p:spPr>
        <p:txBody>
          <a:bodyPr/>
          <a:lstStyle/>
          <a:p>
            <a:r>
              <a:rPr lang="en-US" dirty="0"/>
              <a:t>Ensure you coordinate with other payers (elimination of duplication of services).</a:t>
            </a:r>
          </a:p>
          <a:p>
            <a:r>
              <a:rPr lang="en-US" dirty="0"/>
              <a:t>Cancel services when a participant or provider notifies of you of a no-show.</a:t>
            </a:r>
          </a:p>
          <a:p>
            <a:r>
              <a:rPr lang="en-US" dirty="0"/>
              <a:t>Reducing hours accordingly if services provided were under what is authorized.</a:t>
            </a:r>
          </a:p>
          <a:p>
            <a:r>
              <a:rPr lang="en-US" dirty="0"/>
              <a:t>Ensure data/billing is both accurate and timely.</a:t>
            </a:r>
          </a:p>
          <a:p>
            <a:r>
              <a:rPr lang="en-US" dirty="0"/>
              <a:t>Verify information provided to you.</a:t>
            </a:r>
          </a:p>
          <a:p>
            <a:r>
              <a:rPr lang="en-US" dirty="0"/>
              <a:t>Be on the lookout for suspicious activity. </a:t>
            </a:r>
          </a:p>
        </p:txBody>
      </p:sp>
      <p:grpSp>
        <p:nvGrpSpPr>
          <p:cNvPr id="4" name="Group 3" descr="Diagram depicting the causes of improper payments which include errors, waste, abuse, and fraud; also known as mistakes, inefficiencies, bending the rules, and intentional deception.&#10;" title="Diagram depicting the causes of improper payments">
            <a:extLst>
              <a:ext uri="{FF2B5EF4-FFF2-40B4-BE49-F238E27FC236}">
                <a16:creationId xmlns:a16="http://schemas.microsoft.com/office/drawing/2014/main" id="{C8023175-97CD-BE7D-89C9-68760A0B263C}"/>
              </a:ext>
            </a:extLst>
          </p:cNvPr>
          <p:cNvGrpSpPr/>
          <p:nvPr/>
        </p:nvGrpSpPr>
        <p:grpSpPr>
          <a:xfrm>
            <a:off x="2982689" y="4922079"/>
            <a:ext cx="6212799" cy="1624519"/>
            <a:chOff x="872829" y="2438400"/>
            <a:chExt cx="7409270" cy="2133599"/>
          </a:xfrm>
          <a:effectLst>
            <a:glow rad="127000">
              <a:srgbClr val="FFC000"/>
            </a:glow>
          </a:effectLst>
        </p:grpSpPr>
        <p:pic>
          <p:nvPicPr>
            <p:cNvPr id="5" name="Picture 4" descr="Icon indicating errors, waste, abuse and fraud.">
              <a:extLst>
                <a:ext uri="{FF2B5EF4-FFF2-40B4-BE49-F238E27FC236}">
                  <a16:creationId xmlns:a16="http://schemas.microsoft.com/office/drawing/2014/main" id="{E2E41376-7943-5931-4B23-040D782DEB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829" y="2438400"/>
              <a:ext cx="7278023" cy="1143000"/>
            </a:xfrm>
            <a:prstGeom prst="rect">
              <a:avLst/>
            </a:prstGeom>
          </p:spPr>
        </p:pic>
        <p:grpSp>
          <p:nvGrpSpPr>
            <p:cNvPr id="6" name="Group 5">
              <a:extLst>
                <a:ext uri="{FF2B5EF4-FFF2-40B4-BE49-F238E27FC236}">
                  <a16:creationId xmlns:a16="http://schemas.microsoft.com/office/drawing/2014/main" id="{2C6A0B10-4FE9-B2A3-48FA-2892ED801AAA}"/>
                </a:ext>
              </a:extLst>
            </p:cNvPr>
            <p:cNvGrpSpPr/>
            <p:nvPr/>
          </p:nvGrpSpPr>
          <p:grpSpPr>
            <a:xfrm>
              <a:off x="888262" y="3276600"/>
              <a:ext cx="7393837" cy="1295399"/>
              <a:chOff x="888262" y="3276600"/>
              <a:chExt cx="7393837" cy="1295399"/>
            </a:xfrm>
          </p:grpSpPr>
          <p:pic>
            <p:nvPicPr>
              <p:cNvPr id="7" name="Picture 6" descr="Arrow indicating mistakes, inefficiencies, bending the rules and intentional deception.">
                <a:extLst>
                  <a:ext uri="{FF2B5EF4-FFF2-40B4-BE49-F238E27FC236}">
                    <a16:creationId xmlns:a16="http://schemas.microsoft.com/office/drawing/2014/main" id="{3F4BEFD2-C461-0601-D9E7-E713B8BA322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8262" y="3276600"/>
                <a:ext cx="7393837" cy="1295399"/>
              </a:xfrm>
              <a:prstGeom prst="rect">
                <a:avLst/>
              </a:prstGeom>
            </p:spPr>
          </p:pic>
          <p:sp>
            <p:nvSpPr>
              <p:cNvPr id="8" name="TextBox 7">
                <a:extLst>
                  <a:ext uri="{FF2B5EF4-FFF2-40B4-BE49-F238E27FC236}">
                    <a16:creationId xmlns:a16="http://schemas.microsoft.com/office/drawing/2014/main" id="{FA3071EF-AAE3-728B-CFC2-16EB737716F5}"/>
                  </a:ext>
                </a:extLst>
              </p:cNvPr>
              <p:cNvSpPr txBox="1"/>
              <p:nvPr/>
            </p:nvSpPr>
            <p:spPr>
              <a:xfrm>
                <a:off x="6172200" y="3570356"/>
                <a:ext cx="1752600" cy="738664"/>
              </a:xfrm>
              <a:prstGeom prst="rect">
                <a:avLst/>
              </a:prstGeom>
              <a:noFill/>
            </p:spPr>
            <p:txBody>
              <a:bodyPr wrap="square" rtlCol="0">
                <a:spAutoFit/>
              </a:bodyPr>
              <a:lstStyle/>
              <a:p>
                <a:pPr algn="ctr"/>
                <a:r>
                  <a:rPr lang="en-US" sz="1500" b="1" dirty="0"/>
                  <a:t> </a:t>
                </a:r>
                <a:r>
                  <a:rPr lang="en-US" sz="1500" b="1" dirty="0">
                    <a:solidFill>
                      <a:schemeClr val="accent2">
                        <a:lumMod val="75000"/>
                      </a:schemeClr>
                    </a:solidFill>
                  </a:rPr>
                  <a:t>Intentional   Deception</a:t>
                </a:r>
              </a:p>
            </p:txBody>
          </p:sp>
        </p:grpSp>
      </p:grpSp>
    </p:spTree>
    <p:extLst>
      <p:ext uri="{BB962C8B-B14F-4D97-AF65-F5344CB8AC3E}">
        <p14:creationId xmlns:p14="http://schemas.microsoft.com/office/powerpoint/2010/main" val="172668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36685"/>
            <a:ext cx="9601200" cy="838200"/>
          </a:xfrm>
        </p:spPr>
        <p:txBody>
          <a:bodyPr>
            <a:normAutofit fontScale="90000"/>
          </a:bodyPr>
          <a:lstStyle/>
          <a:p>
            <a:r>
              <a:rPr lang="en-US" dirty="0"/>
              <a:t>Reporting Suspected Cases of FWA</a:t>
            </a:r>
            <a:br>
              <a:rPr lang="en-US" dirty="0"/>
            </a:br>
            <a:endParaRPr lang="en-US" dirty="0"/>
          </a:p>
        </p:txBody>
      </p:sp>
      <p:sp>
        <p:nvSpPr>
          <p:cNvPr id="5" name="TextBox 4"/>
          <p:cNvSpPr txBox="1"/>
          <p:nvPr/>
        </p:nvSpPr>
        <p:spPr>
          <a:xfrm>
            <a:off x="608012" y="1295400"/>
            <a:ext cx="9601200" cy="4524315"/>
          </a:xfrm>
          <a:prstGeom prst="rect">
            <a:avLst/>
          </a:prstGeom>
          <a:noFill/>
        </p:spPr>
        <p:txBody>
          <a:bodyPr wrap="square" rtlCol="0">
            <a:spAutoFit/>
          </a:bodyPr>
          <a:lstStyle/>
          <a:p>
            <a:pPr algn="ctr"/>
            <a:r>
              <a:rPr lang="en-US" i="1" dirty="0">
                <a:solidFill>
                  <a:srgbClr val="FFC000"/>
                </a:solidFill>
              </a:rPr>
              <a:t>Do the right thing!</a:t>
            </a:r>
          </a:p>
          <a:p>
            <a:r>
              <a:rPr lang="en-US" dirty="0"/>
              <a:t>Do not “go along” with the status quo. Speak up and speak out (even if you were “trained a certain way”). If it does not seem right, ask questions, look at policy or speak to your supervisor.</a:t>
            </a:r>
          </a:p>
          <a:p>
            <a:pPr algn="ctr"/>
            <a:r>
              <a:rPr lang="en-US" i="1" dirty="0">
                <a:solidFill>
                  <a:srgbClr val="FFC000"/>
                </a:solidFill>
              </a:rPr>
              <a:t>Report Suspected Violations!</a:t>
            </a:r>
          </a:p>
          <a:p>
            <a:r>
              <a:rPr lang="en-US" dirty="0"/>
              <a:t>VAAA will not retaliate against an employee for reporting or assisting in a False Claims Act action for making a good faith effort in reporting. VAAA will not retaliate against any of its providers or contractors for reporting suspected cases of fraud, waste, or abuse to us, the federal government, state government, or any other regulatory agency with oversight authority. </a:t>
            </a:r>
          </a:p>
          <a:p>
            <a:pPr algn="ctr"/>
            <a:r>
              <a:rPr lang="en-US" i="1" dirty="0">
                <a:solidFill>
                  <a:srgbClr val="FFC000"/>
                </a:solidFill>
              </a:rPr>
              <a:t>Act Fair and Honest!</a:t>
            </a:r>
          </a:p>
          <a:p>
            <a:r>
              <a:rPr lang="en-US" dirty="0"/>
              <a:t>Do not be concerned about whether it is fraud, waste, or abuse.  Just report any concerns to VAAA’s Compliance Department.  The Compliance Department will investigate and make the proper determination.</a:t>
            </a:r>
          </a:p>
          <a:p>
            <a:pPr algn="ctr"/>
            <a:r>
              <a:rPr lang="en-US" i="1" dirty="0">
                <a:solidFill>
                  <a:srgbClr val="FFC000"/>
                </a:solidFill>
              </a:rPr>
              <a:t>Comply with all applicable laws, regulations and standards!</a:t>
            </a:r>
          </a:p>
          <a:p>
            <a:endParaRPr lang="en-US" dirty="0"/>
          </a:p>
        </p:txBody>
      </p:sp>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4541-B0F9-A691-9115-25E3D37D619B}"/>
              </a:ext>
            </a:extLst>
          </p:cNvPr>
          <p:cNvSpPr>
            <a:spLocks noGrp="1"/>
          </p:cNvSpPr>
          <p:nvPr>
            <p:ph type="title"/>
          </p:nvPr>
        </p:nvSpPr>
        <p:spPr/>
        <p:txBody>
          <a:bodyPr>
            <a:normAutofit fontScale="90000"/>
          </a:bodyPr>
          <a:lstStyle/>
          <a:p>
            <a:r>
              <a:rPr lang="en-US" dirty="0"/>
              <a:t>Reporting Suspected Cases of FWA cont. </a:t>
            </a:r>
            <a:br>
              <a:rPr lang="en-US" dirty="0"/>
            </a:br>
            <a:endParaRPr lang="en-US" dirty="0"/>
          </a:p>
        </p:txBody>
      </p:sp>
      <p:sp>
        <p:nvSpPr>
          <p:cNvPr id="8" name="Content Placeholder 7">
            <a:extLst>
              <a:ext uri="{FF2B5EF4-FFF2-40B4-BE49-F238E27FC236}">
                <a16:creationId xmlns:a16="http://schemas.microsoft.com/office/drawing/2014/main" id="{D97C5749-5CC7-DF45-34F7-48450C23B040}"/>
              </a:ext>
            </a:extLst>
          </p:cNvPr>
          <p:cNvSpPr txBox="1">
            <a:spLocks noGrp="1"/>
          </p:cNvSpPr>
          <p:nvPr>
            <p:ph sz="half" idx="1"/>
          </p:nvPr>
        </p:nvSpPr>
        <p:spPr>
          <a:xfrm>
            <a:off x="1522414" y="1828800"/>
            <a:ext cx="4645152" cy="4429995"/>
          </a:xfrm>
          <a:prstGeom prst="rect">
            <a:avLst/>
          </a:prstGeom>
          <a:noFill/>
        </p:spPr>
        <p:txBody>
          <a:bodyPr wrap="square">
            <a:spAutoFit/>
          </a:bodyPr>
          <a:lstStyle/>
          <a:p>
            <a:pPr marL="0" indent="0" algn="just">
              <a:spcBef>
                <a:spcPts val="0"/>
              </a:spcBef>
              <a:buNone/>
            </a:pPr>
            <a:r>
              <a:rPr lang="en-US" sz="2000" dirty="0"/>
              <a:t>Reporting methods that can provide documentation submission for review: </a:t>
            </a:r>
            <a:r>
              <a:rPr lang="en-US" b="1" dirty="0">
                <a:solidFill>
                  <a:srgbClr val="FFC000"/>
                </a:solidFill>
              </a:rPr>
              <a:t>Website: </a:t>
            </a:r>
            <a:r>
              <a:rPr lang="en-US" sz="2000" dirty="0">
                <a:hlinkClick r:id="rId2"/>
              </a:rPr>
              <a:t>https://valleyareaaging.org/report-suspicious-activity/</a:t>
            </a:r>
            <a:r>
              <a:rPr lang="en-US" sz="2000" dirty="0"/>
              <a:t> (Anonymously reporting) </a:t>
            </a:r>
          </a:p>
          <a:p>
            <a:pPr marL="0" indent="0" algn="just">
              <a:spcBef>
                <a:spcPts val="0"/>
              </a:spcBef>
              <a:buNone/>
            </a:pPr>
            <a:r>
              <a:rPr lang="en-US" sz="2000" b="1" dirty="0">
                <a:solidFill>
                  <a:srgbClr val="FFC000"/>
                </a:solidFill>
              </a:rPr>
              <a:t>Email: </a:t>
            </a:r>
            <a:r>
              <a:rPr lang="en-US" sz="2000" b="1" dirty="0">
                <a:hlinkClick r:id="rId3"/>
              </a:rPr>
              <a:t>fwa@valleyaaa.org</a:t>
            </a:r>
            <a:r>
              <a:rPr lang="en-US" sz="2000" b="1" dirty="0"/>
              <a:t> </a:t>
            </a:r>
          </a:p>
          <a:p>
            <a:pPr marL="0" indent="0" algn="ctr">
              <a:spcBef>
                <a:spcPts val="0"/>
              </a:spcBef>
              <a:buNone/>
            </a:pPr>
            <a:r>
              <a:rPr lang="en-US" sz="2000" b="1" dirty="0"/>
              <a:t>Or</a:t>
            </a:r>
          </a:p>
          <a:p>
            <a:pPr marL="0" indent="0" algn="just">
              <a:spcBef>
                <a:spcPts val="0"/>
              </a:spcBef>
              <a:buNone/>
            </a:pPr>
            <a:r>
              <a:rPr lang="en-US" sz="2000" b="1" dirty="0">
                <a:solidFill>
                  <a:srgbClr val="FFC000"/>
                </a:solidFill>
              </a:rPr>
              <a:t>VAAA Tip line: </a:t>
            </a:r>
            <a:r>
              <a:rPr lang="en-US" sz="2000" dirty="0"/>
              <a:t>810-249-6549</a:t>
            </a:r>
          </a:p>
          <a:p>
            <a:pPr marL="0" indent="0" algn="just">
              <a:lnSpc>
                <a:spcPct val="100000"/>
              </a:lnSpc>
              <a:spcBef>
                <a:spcPts val="0"/>
              </a:spcBef>
              <a:buNone/>
            </a:pPr>
            <a:endParaRPr lang="en-US" sz="2000" b="1" dirty="0"/>
          </a:p>
          <a:p>
            <a:pPr marL="0" indent="0" algn="just">
              <a:spcBef>
                <a:spcPts val="0"/>
              </a:spcBef>
              <a:buNone/>
            </a:pPr>
            <a:r>
              <a:rPr lang="en-US" spc="-150"/>
              <a:t>*You </a:t>
            </a:r>
            <a:r>
              <a:rPr lang="en-US" spc="-150" dirty="0"/>
              <a:t>can also report in-person or through Teams  to the Compliance Officer.</a:t>
            </a:r>
          </a:p>
        </p:txBody>
      </p:sp>
      <p:sp>
        <p:nvSpPr>
          <p:cNvPr id="10" name="Content Placeholder 9">
            <a:extLst>
              <a:ext uri="{FF2B5EF4-FFF2-40B4-BE49-F238E27FC236}">
                <a16:creationId xmlns:a16="http://schemas.microsoft.com/office/drawing/2014/main" id="{DD54341E-7C59-4A64-779E-F58F430A0EC0}"/>
              </a:ext>
            </a:extLst>
          </p:cNvPr>
          <p:cNvSpPr txBox="1">
            <a:spLocks noGrp="1"/>
          </p:cNvSpPr>
          <p:nvPr>
            <p:ph sz="half" idx="2"/>
          </p:nvPr>
        </p:nvSpPr>
        <p:spPr>
          <a:xfrm>
            <a:off x="6475413" y="1828800"/>
            <a:ext cx="4648200" cy="5221301"/>
          </a:xfrm>
          <a:prstGeom prst="rect">
            <a:avLst/>
          </a:prstGeom>
          <a:noFill/>
        </p:spPr>
        <p:txBody>
          <a:bodyPr wrap="square" rtlCol="0">
            <a:spAutoFit/>
          </a:bodyPr>
          <a:lstStyle/>
          <a:p>
            <a:pPr marL="0" indent="0">
              <a:lnSpc>
                <a:spcPct val="100000"/>
              </a:lnSpc>
              <a:buNone/>
            </a:pPr>
            <a:r>
              <a:rPr lang="en-US" sz="2000" b="1" dirty="0"/>
              <a:t>Medicaid Fraud Control Unit (MFCU)</a:t>
            </a:r>
          </a:p>
          <a:p>
            <a:pPr marL="0" indent="0">
              <a:lnSpc>
                <a:spcPct val="100000"/>
              </a:lnSpc>
              <a:buNone/>
            </a:pPr>
            <a:r>
              <a:rPr lang="en-US" b="1" dirty="0"/>
              <a:t>Phone: </a:t>
            </a:r>
            <a:r>
              <a:rPr lang="en-US" dirty="0"/>
              <a:t>1-855-MI-FRAUD (643-7293)</a:t>
            </a:r>
          </a:p>
          <a:p>
            <a:pPr marL="0" indent="0">
              <a:lnSpc>
                <a:spcPct val="100000"/>
              </a:lnSpc>
              <a:buNone/>
            </a:pPr>
            <a:r>
              <a:rPr lang="en-US" sz="2000" b="1" dirty="0"/>
              <a:t>Website to submit online complaint or how to write a letter to the Inspector General: </a:t>
            </a:r>
            <a:r>
              <a:rPr lang="en-US" sz="2000" dirty="0">
                <a:hlinkClick r:id="rId4"/>
              </a:rPr>
              <a:t>https://www.michigan.gov/en/mdhhs/assistance-programs/medicaid/portalhome/report-medicaid-fraud-and-abuse</a:t>
            </a:r>
            <a:endParaRPr lang="en-US" sz="2000" dirty="0"/>
          </a:p>
          <a:p>
            <a:pPr marL="0" indent="0">
              <a:lnSpc>
                <a:spcPct val="100000"/>
              </a:lnSpc>
              <a:buNone/>
            </a:pPr>
            <a:r>
              <a:rPr lang="en-US" b="1" dirty="0">
                <a:solidFill>
                  <a:srgbClr val="FFC000"/>
                </a:solidFill>
              </a:rPr>
              <a:t>*</a:t>
            </a:r>
            <a:r>
              <a:rPr lang="en-US" b="1" dirty="0"/>
              <a:t>Fighting Fraud through the Fraud Incentive Program can pay up to 10% or $1,000, whichever is less, of the state funds recovered. </a:t>
            </a:r>
            <a:r>
              <a:rPr lang="en-US" b="1" dirty="0">
                <a:solidFill>
                  <a:srgbClr val="FFC000"/>
                </a:solidFill>
              </a:rPr>
              <a:t>*</a:t>
            </a:r>
          </a:p>
          <a:p>
            <a:pPr marL="0" indent="0">
              <a:lnSpc>
                <a:spcPct val="100000"/>
              </a:lnSpc>
              <a:buNone/>
            </a:pPr>
            <a:endParaRPr lang="en-US" sz="2000" b="1" dirty="0"/>
          </a:p>
        </p:txBody>
      </p:sp>
    </p:spTree>
    <p:extLst>
      <p:ext uri="{BB962C8B-B14F-4D97-AF65-F5344CB8AC3E}">
        <p14:creationId xmlns:p14="http://schemas.microsoft.com/office/powerpoint/2010/main" val="39227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D574F-DC65-B699-CCD3-FAFAEEAFBFD8}"/>
              </a:ext>
            </a:extLst>
          </p:cNvPr>
          <p:cNvSpPr>
            <a:spLocks noGrp="1"/>
          </p:cNvSpPr>
          <p:nvPr>
            <p:ph type="title"/>
          </p:nvPr>
        </p:nvSpPr>
        <p:spPr/>
        <p:txBody>
          <a:bodyPr/>
          <a:lstStyle/>
          <a:p>
            <a:r>
              <a:rPr lang="en-US" dirty="0"/>
              <a:t>Why do I need Training?</a:t>
            </a:r>
            <a:br>
              <a:rPr lang="en-US" dirty="0"/>
            </a:br>
            <a:endParaRPr lang="en-US" dirty="0"/>
          </a:p>
        </p:txBody>
      </p:sp>
      <p:sp>
        <p:nvSpPr>
          <p:cNvPr id="3" name="Content Placeholder 2">
            <a:extLst>
              <a:ext uri="{FF2B5EF4-FFF2-40B4-BE49-F238E27FC236}">
                <a16:creationId xmlns:a16="http://schemas.microsoft.com/office/drawing/2014/main" id="{5635898C-CE37-13D8-3E16-33D43D5C34E9}"/>
              </a:ext>
            </a:extLst>
          </p:cNvPr>
          <p:cNvSpPr>
            <a:spLocks noGrp="1"/>
          </p:cNvSpPr>
          <p:nvPr>
            <p:ph idx="1"/>
          </p:nvPr>
        </p:nvSpPr>
        <p:spPr/>
        <p:txBody>
          <a:bodyPr>
            <a:normAutofit/>
          </a:bodyPr>
          <a:lstStyle/>
          <a:p>
            <a:r>
              <a:rPr lang="en-US" dirty="0"/>
              <a:t>Every year millions of dollars are improperly spent because of fraud, waste, and abuse. It affects everyone. </a:t>
            </a:r>
          </a:p>
          <a:p>
            <a:pPr marL="0" indent="0" algn="ctr">
              <a:buNone/>
            </a:pPr>
            <a:r>
              <a:rPr lang="en-US" dirty="0">
                <a:solidFill>
                  <a:srgbClr val="FFC000"/>
                </a:solidFill>
              </a:rPr>
              <a:t>Including </a:t>
            </a:r>
            <a:r>
              <a:rPr lang="en-US" b="1" dirty="0">
                <a:solidFill>
                  <a:srgbClr val="FFC000"/>
                </a:solidFill>
              </a:rPr>
              <a:t>YOU</a:t>
            </a:r>
            <a:r>
              <a:rPr lang="en-US" dirty="0">
                <a:solidFill>
                  <a:srgbClr val="FFC000"/>
                </a:solidFill>
              </a:rPr>
              <a:t>!</a:t>
            </a:r>
          </a:p>
          <a:p>
            <a:r>
              <a:rPr lang="en-US" b="1" dirty="0">
                <a:solidFill>
                  <a:srgbClr val="FFC000"/>
                </a:solidFill>
              </a:rPr>
              <a:t>YOU</a:t>
            </a:r>
            <a:r>
              <a:rPr lang="en-US" b="1" dirty="0"/>
              <a:t> </a:t>
            </a:r>
            <a:r>
              <a:rPr lang="en-US" dirty="0"/>
              <a:t>protect the public resources that fund Medicaid programs. Without the funds the program cannot exist!</a:t>
            </a:r>
          </a:p>
          <a:p>
            <a:r>
              <a:rPr lang="en-US" dirty="0"/>
              <a:t>This training is required annually to help educate and re-educate on methods for detecting, correcting, and preventing fraud, waste, and abuse. </a:t>
            </a:r>
          </a:p>
          <a:p>
            <a:pPr marL="0" indent="0" algn="ctr">
              <a:buNone/>
            </a:pPr>
            <a:r>
              <a:rPr lang="en-US" b="1" dirty="0">
                <a:solidFill>
                  <a:srgbClr val="FFC000"/>
                </a:solidFill>
              </a:rPr>
              <a:t>YOU</a:t>
            </a:r>
            <a:r>
              <a:rPr lang="en-US" dirty="0">
                <a:solidFill>
                  <a:srgbClr val="FFC000"/>
                </a:solidFill>
              </a:rPr>
              <a:t> are part of the solution!</a:t>
            </a:r>
          </a:p>
          <a:p>
            <a:pPr marL="0" indent="0" algn="ctr">
              <a:buNone/>
            </a:pPr>
            <a:endParaRPr lang="en-US" dirty="0"/>
          </a:p>
        </p:txBody>
      </p:sp>
    </p:spTree>
    <p:extLst>
      <p:ext uri="{BB962C8B-B14F-4D97-AF65-F5344CB8AC3E}">
        <p14:creationId xmlns:p14="http://schemas.microsoft.com/office/powerpoint/2010/main" val="144208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E9D0-6B0E-342E-1C1B-94A67FCCBE7E}"/>
              </a:ext>
            </a:extLst>
          </p:cNvPr>
          <p:cNvSpPr>
            <a:spLocks noGrp="1"/>
          </p:cNvSpPr>
          <p:nvPr>
            <p:ph type="title"/>
          </p:nvPr>
        </p:nvSpPr>
        <p:spPr/>
        <p:txBody>
          <a:bodyPr/>
          <a:lstStyle/>
          <a:p>
            <a:r>
              <a:rPr lang="en-US" dirty="0"/>
              <a:t>Compliance Oversite</a:t>
            </a:r>
          </a:p>
        </p:txBody>
      </p:sp>
      <p:sp>
        <p:nvSpPr>
          <p:cNvPr id="3" name="Content Placeholder 2">
            <a:extLst>
              <a:ext uri="{FF2B5EF4-FFF2-40B4-BE49-F238E27FC236}">
                <a16:creationId xmlns:a16="http://schemas.microsoft.com/office/drawing/2014/main" id="{81D4356D-5952-EF6E-3B75-A5BBE2F50C9A}"/>
              </a:ext>
            </a:extLst>
          </p:cNvPr>
          <p:cNvSpPr>
            <a:spLocks noGrp="1"/>
          </p:cNvSpPr>
          <p:nvPr>
            <p:ph idx="1"/>
          </p:nvPr>
        </p:nvSpPr>
        <p:spPr>
          <a:xfrm>
            <a:off x="684212" y="1752601"/>
            <a:ext cx="10820399" cy="4724400"/>
          </a:xfrm>
        </p:spPr>
        <p:txBody>
          <a:bodyPr>
            <a:noAutofit/>
          </a:bodyPr>
          <a:lstStyle/>
          <a:p>
            <a:pPr marL="0" indent="0">
              <a:buNone/>
            </a:pPr>
            <a:r>
              <a:rPr lang="en-US" sz="1600" dirty="0"/>
              <a:t>Did you know that the </a:t>
            </a:r>
            <a:r>
              <a:rPr lang="en-US" sz="1600" dirty="0">
                <a:solidFill>
                  <a:schemeClr val="accent6"/>
                </a:solidFill>
              </a:rPr>
              <a:t>Compliance Officer </a:t>
            </a:r>
            <a:r>
              <a:rPr lang="en-US" sz="1600" dirty="0"/>
              <a:t>is responsible for the following:</a:t>
            </a:r>
          </a:p>
          <a:p>
            <a:r>
              <a:rPr lang="en-US" sz="1600" dirty="0"/>
              <a:t>Developing and implementing  policies, procedures and practices to ensure compliance to Program Integrity</a:t>
            </a:r>
          </a:p>
          <a:p>
            <a:r>
              <a:rPr lang="en-US" sz="1600" dirty="0"/>
              <a:t>Investigates alleged misconduct </a:t>
            </a:r>
          </a:p>
          <a:p>
            <a:r>
              <a:rPr lang="en-US" sz="1600" dirty="0"/>
              <a:t>Provides Program Integrity training</a:t>
            </a:r>
          </a:p>
          <a:p>
            <a:r>
              <a:rPr lang="en-US" sz="1600" dirty="0"/>
              <a:t>Reports program integrity quarterly and annually to Michigan Department of Health and Human Services Office of  Inspector General (MDHHS-OIG )</a:t>
            </a:r>
          </a:p>
          <a:p>
            <a:pPr marL="0" indent="0">
              <a:buNone/>
            </a:pPr>
            <a:endParaRPr lang="en-US" sz="1600" dirty="0"/>
          </a:p>
          <a:p>
            <a:pPr marL="0" indent="0">
              <a:buNone/>
            </a:pPr>
            <a:r>
              <a:rPr lang="en-US" sz="1600" dirty="0"/>
              <a:t>Did you know that we have a </a:t>
            </a:r>
            <a:r>
              <a:rPr lang="en-US" sz="1600" dirty="0">
                <a:solidFill>
                  <a:schemeClr val="accent6"/>
                </a:solidFill>
              </a:rPr>
              <a:t>Compliance Committee </a:t>
            </a:r>
            <a:r>
              <a:rPr lang="en-US" sz="1600" dirty="0"/>
              <a:t>within the Executive Board of Directors that oversee the Compliance Program!</a:t>
            </a:r>
          </a:p>
          <a:p>
            <a:r>
              <a:rPr lang="en-US" sz="1600" dirty="0"/>
              <a:t>The Compliance Officer reports to the committee how we as an agency are doing with Program Integrity regarding Fraud, Waste and Abuse. </a:t>
            </a:r>
          </a:p>
          <a:p>
            <a:pPr lvl="1"/>
            <a:r>
              <a:rPr lang="en-US" sz="1600" dirty="0"/>
              <a:t>The Committee is also comprised on Senior Management staff.</a:t>
            </a:r>
          </a:p>
          <a:p>
            <a:pPr lvl="1"/>
            <a:r>
              <a:rPr lang="en-US" sz="1600" dirty="0"/>
              <a:t>Reporting is done at least quarterly to the board. </a:t>
            </a:r>
          </a:p>
        </p:txBody>
      </p:sp>
    </p:spTree>
    <p:extLst>
      <p:ext uri="{BB962C8B-B14F-4D97-AF65-F5344CB8AC3E}">
        <p14:creationId xmlns:p14="http://schemas.microsoft.com/office/powerpoint/2010/main" val="60923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533400"/>
            <a:ext cx="10668002" cy="914400"/>
          </a:xfrm>
        </p:spPr>
        <p:txBody>
          <a:bodyPr>
            <a:normAutofit fontScale="90000"/>
          </a:bodyPr>
          <a:lstStyle/>
          <a:p>
            <a:r>
              <a:rPr lang="en-US" dirty="0"/>
              <a:t>Federal and State Oversight Authorities </a:t>
            </a:r>
            <a:br>
              <a:rPr lang="en-US" dirty="0"/>
            </a:br>
            <a:endParaRPr lang="en-US" dirty="0"/>
          </a:p>
        </p:txBody>
      </p:sp>
      <p:sp>
        <p:nvSpPr>
          <p:cNvPr id="3" name="Content Placeholder 2"/>
          <p:cNvSpPr>
            <a:spLocks noGrp="1"/>
          </p:cNvSpPr>
          <p:nvPr>
            <p:ph idx="1"/>
          </p:nvPr>
        </p:nvSpPr>
        <p:spPr>
          <a:xfrm>
            <a:off x="608012" y="1828800"/>
            <a:ext cx="10515602" cy="4191000"/>
          </a:xfrm>
        </p:spPr>
        <p:txBody>
          <a:bodyPr>
            <a:normAutofit/>
          </a:bodyPr>
          <a:lstStyle/>
          <a:p>
            <a:r>
              <a:rPr lang="en-US" dirty="0"/>
              <a:t>US Department of Health and Human Services (DHHS) Office of Inspector General (OIG)</a:t>
            </a:r>
          </a:p>
          <a:p>
            <a:r>
              <a:rPr lang="en-US" dirty="0"/>
              <a:t>Michigan Department of Health and Human Services (MDHHS) OIG </a:t>
            </a:r>
          </a:p>
          <a:p>
            <a:r>
              <a:rPr lang="en-US" dirty="0"/>
              <a:t>Attorney General’s Health Care Fraud Division (AG-HCFD)</a:t>
            </a:r>
          </a:p>
          <a:p>
            <a:r>
              <a:rPr lang="en-US" dirty="0"/>
              <a:t>Department of Justice (DOJ)</a:t>
            </a:r>
          </a:p>
          <a:p>
            <a:r>
              <a:rPr lang="en-US" dirty="0"/>
              <a:t>Medicaid Fraud Control Units (MFCU)</a:t>
            </a:r>
          </a:p>
        </p:txBody>
      </p:sp>
    </p:spTree>
    <p:extLst>
      <p:ext uri="{BB962C8B-B14F-4D97-AF65-F5344CB8AC3E}">
        <p14:creationId xmlns:p14="http://schemas.microsoft.com/office/powerpoint/2010/main" val="174818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F080-B946-1B0E-97CE-A2C7EF542D4C}"/>
              </a:ext>
            </a:extLst>
          </p:cNvPr>
          <p:cNvSpPr>
            <a:spLocks noGrp="1"/>
          </p:cNvSpPr>
          <p:nvPr>
            <p:ph type="title"/>
          </p:nvPr>
        </p:nvSpPr>
        <p:spPr/>
        <p:txBody>
          <a:bodyPr/>
          <a:lstStyle/>
          <a:p>
            <a:r>
              <a:rPr lang="en-US" dirty="0"/>
              <a:t>Objectives</a:t>
            </a:r>
            <a:br>
              <a:rPr lang="en-US" dirty="0"/>
            </a:br>
            <a:endParaRPr lang="en-US" dirty="0"/>
          </a:p>
        </p:txBody>
      </p:sp>
      <p:sp>
        <p:nvSpPr>
          <p:cNvPr id="3" name="Content Placeholder 2">
            <a:extLst>
              <a:ext uri="{FF2B5EF4-FFF2-40B4-BE49-F238E27FC236}">
                <a16:creationId xmlns:a16="http://schemas.microsoft.com/office/drawing/2014/main" id="{A21566BD-961E-9234-DD43-CBE61618E8DE}"/>
              </a:ext>
            </a:extLst>
          </p:cNvPr>
          <p:cNvSpPr>
            <a:spLocks noGrp="1"/>
          </p:cNvSpPr>
          <p:nvPr>
            <p:ph idx="1"/>
          </p:nvPr>
        </p:nvSpPr>
        <p:spPr/>
        <p:txBody>
          <a:bodyPr>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Understanding Program Integrity as it relates to FWA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Knowing who can be involved in FWA</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Knowing and understanding your responsibilities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Prevention methods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Understanding reporting and methods used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Understanding the need for training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Understanding compliance oversite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Knowing federal and state oversight authorities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kern="100" dirty="0">
                <a:effectLst/>
                <a:ea typeface="Aptos" panose="020B0004020202020204" pitchFamily="34" charset="0"/>
                <a:cs typeface="Times New Roman" panose="02020603050405020304" pitchFamily="18" charset="0"/>
              </a:rPr>
              <a:t>Knowing and understanding disciplinary actions regarding non-compliance</a:t>
            </a:r>
          </a:p>
        </p:txBody>
      </p:sp>
    </p:spTree>
    <p:extLst>
      <p:ext uri="{BB962C8B-B14F-4D97-AF65-F5344CB8AC3E}">
        <p14:creationId xmlns:p14="http://schemas.microsoft.com/office/powerpoint/2010/main" val="71297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2CA9-9992-317B-98BF-836CCC90C0C2}"/>
              </a:ext>
            </a:extLst>
          </p:cNvPr>
          <p:cNvSpPr>
            <a:spLocks noGrp="1"/>
          </p:cNvSpPr>
          <p:nvPr>
            <p:ph type="title"/>
          </p:nvPr>
        </p:nvSpPr>
        <p:spPr>
          <a:xfrm>
            <a:off x="1366966" y="533400"/>
            <a:ext cx="9601200" cy="1143000"/>
          </a:xfrm>
        </p:spPr>
        <p:txBody>
          <a:bodyPr>
            <a:normAutofit fontScale="90000"/>
          </a:bodyPr>
          <a:lstStyle/>
          <a:p>
            <a:r>
              <a:rPr lang="en-US" dirty="0"/>
              <a:t>Consequences of Committing Fraud, Waste or Abuse.</a:t>
            </a:r>
            <a:br>
              <a:rPr lang="en-US" dirty="0"/>
            </a:br>
            <a:endParaRPr lang="en-US" dirty="0"/>
          </a:p>
        </p:txBody>
      </p:sp>
      <p:sp>
        <p:nvSpPr>
          <p:cNvPr id="3" name="Content Placeholder 2">
            <a:extLst>
              <a:ext uri="{FF2B5EF4-FFF2-40B4-BE49-F238E27FC236}">
                <a16:creationId xmlns:a16="http://schemas.microsoft.com/office/drawing/2014/main" id="{58990B37-3737-9793-B67D-0CC3792955B4}"/>
              </a:ext>
            </a:extLst>
          </p:cNvPr>
          <p:cNvSpPr>
            <a:spLocks noGrp="1"/>
          </p:cNvSpPr>
          <p:nvPr>
            <p:ph sz="half" idx="1"/>
          </p:nvPr>
        </p:nvSpPr>
        <p:spPr/>
        <p:txBody>
          <a:bodyPr>
            <a:normAutofit fontScale="85000" lnSpcReduction="10000"/>
          </a:bodyPr>
          <a:lstStyle/>
          <a:p>
            <a:pPr marL="0" indent="0">
              <a:buNone/>
            </a:pPr>
            <a:r>
              <a:rPr lang="en-US" u="sng" dirty="0"/>
              <a:t>Agency/provider Consequences:</a:t>
            </a:r>
          </a:p>
          <a:p>
            <a:r>
              <a:rPr lang="en-US" dirty="0"/>
              <a:t>Mandatory Training/Re-Training</a:t>
            </a:r>
          </a:p>
          <a:p>
            <a:r>
              <a:rPr lang="en-US" dirty="0"/>
              <a:t>Disciplinary Action/Probation</a:t>
            </a:r>
          </a:p>
          <a:p>
            <a:r>
              <a:rPr lang="en-US" dirty="0"/>
              <a:t>Termination</a:t>
            </a:r>
          </a:p>
        </p:txBody>
      </p:sp>
      <p:sp>
        <p:nvSpPr>
          <p:cNvPr id="4" name="Content Placeholder 3">
            <a:extLst>
              <a:ext uri="{FF2B5EF4-FFF2-40B4-BE49-F238E27FC236}">
                <a16:creationId xmlns:a16="http://schemas.microsoft.com/office/drawing/2014/main" id="{D44B045C-639E-5CFC-E596-C0D6ECA978D8}"/>
              </a:ext>
            </a:extLst>
          </p:cNvPr>
          <p:cNvSpPr>
            <a:spLocks noGrp="1"/>
          </p:cNvSpPr>
          <p:nvPr>
            <p:ph sz="half" idx="2"/>
          </p:nvPr>
        </p:nvSpPr>
        <p:spPr/>
        <p:txBody>
          <a:bodyPr>
            <a:normAutofit fontScale="85000" lnSpcReduction="10000"/>
          </a:bodyPr>
          <a:lstStyle/>
          <a:p>
            <a:pPr marL="0" indent="0">
              <a:buNone/>
            </a:pPr>
            <a:r>
              <a:rPr lang="en-US" u="sng" dirty="0"/>
              <a:t>Other Consequences:</a:t>
            </a:r>
          </a:p>
          <a:p>
            <a:r>
              <a:rPr lang="en-US" dirty="0"/>
              <a:t>Civil Money penalties</a:t>
            </a:r>
          </a:p>
          <a:p>
            <a:r>
              <a:rPr lang="en-US" dirty="0"/>
              <a:t>Criminal Conviction/Fines</a:t>
            </a:r>
          </a:p>
          <a:p>
            <a:r>
              <a:rPr lang="en-US" dirty="0"/>
              <a:t>Civil Prosecution</a:t>
            </a:r>
          </a:p>
          <a:p>
            <a:r>
              <a:rPr lang="en-US" dirty="0"/>
              <a:t>Imprisonment</a:t>
            </a:r>
          </a:p>
          <a:p>
            <a:r>
              <a:rPr lang="en-US" dirty="0"/>
              <a:t>Loss of Professional License</a:t>
            </a:r>
          </a:p>
          <a:p>
            <a:r>
              <a:rPr lang="en-US" dirty="0"/>
              <a:t>Sanctions/Exclusion from Federal Health Care programs</a:t>
            </a:r>
          </a:p>
          <a:p>
            <a:r>
              <a:rPr lang="en-US" dirty="0"/>
              <a:t>Default on Health Education Assistance Loans</a:t>
            </a:r>
          </a:p>
        </p:txBody>
      </p:sp>
    </p:spTree>
    <p:extLst>
      <p:ext uri="{BB962C8B-B14F-4D97-AF65-F5344CB8AC3E}">
        <p14:creationId xmlns:p14="http://schemas.microsoft.com/office/powerpoint/2010/main" val="65005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6C9B0-3F89-D00B-7305-083E6AFD873B}"/>
              </a:ext>
            </a:extLst>
          </p:cNvPr>
          <p:cNvSpPr>
            <a:spLocks noGrp="1"/>
          </p:cNvSpPr>
          <p:nvPr>
            <p:ph type="title"/>
          </p:nvPr>
        </p:nvSpPr>
        <p:spPr/>
        <p:txBody>
          <a:bodyPr/>
          <a:lstStyle/>
          <a:p>
            <a:r>
              <a:rPr lang="en-US" dirty="0">
                <a:solidFill>
                  <a:schemeClr val="accent6"/>
                </a:solidFill>
              </a:rPr>
              <a:t>FWA Case example</a:t>
            </a:r>
            <a:br>
              <a:rPr lang="en-US" dirty="0"/>
            </a:br>
            <a:endParaRPr lang="en-US" dirty="0"/>
          </a:p>
        </p:txBody>
      </p:sp>
      <p:sp>
        <p:nvSpPr>
          <p:cNvPr id="3" name="Content Placeholder 2">
            <a:extLst>
              <a:ext uri="{FF2B5EF4-FFF2-40B4-BE49-F238E27FC236}">
                <a16:creationId xmlns:a16="http://schemas.microsoft.com/office/drawing/2014/main" id="{0350E400-926A-DE06-4C6D-33CE75C984AA}"/>
              </a:ext>
            </a:extLst>
          </p:cNvPr>
          <p:cNvSpPr>
            <a:spLocks noGrp="1"/>
          </p:cNvSpPr>
          <p:nvPr>
            <p:ph idx="1"/>
          </p:nvPr>
        </p:nvSpPr>
        <p:spPr>
          <a:xfrm>
            <a:off x="1522414" y="1828800"/>
            <a:ext cx="9601200" cy="4495800"/>
          </a:xfrm>
        </p:spPr>
        <p:txBody>
          <a:bodyPr>
            <a:normAutofit fontScale="85000" lnSpcReduction="20000"/>
          </a:bodyPr>
          <a:lstStyle/>
          <a:p>
            <a:pPr marL="0" indent="0">
              <a:buNone/>
            </a:pPr>
            <a:r>
              <a:rPr lang="en-US" dirty="0"/>
              <a:t>Six different home health agencies (unknowing) employed Janet </a:t>
            </a:r>
            <a:r>
              <a:rPr lang="en-US" dirty="0" err="1"/>
              <a:t>Olatimbo</a:t>
            </a:r>
            <a:r>
              <a:rPr lang="en-US" dirty="0"/>
              <a:t> </a:t>
            </a:r>
            <a:r>
              <a:rPr lang="en-US" dirty="0" err="1"/>
              <a:t>Akindipe</a:t>
            </a:r>
            <a:r>
              <a:rPr lang="en-US" dirty="0"/>
              <a:t> of Laurel Maryland to assist Medicaid beneficiaries in performing activities of daily living, such bed mobility, bathing, dressing, and eating. She was required to document the care she provided to the Medicaid beneficiaries on her timesheet, which then is submitted to the home health agency, then to Medicaid for services rendered. </a:t>
            </a:r>
          </a:p>
          <a:p>
            <a:r>
              <a:rPr lang="en-US" dirty="0"/>
              <a:t>She submitted false </a:t>
            </a:r>
            <a:r>
              <a:rPr lang="en-US"/>
              <a:t>timesheets to her employer, </a:t>
            </a:r>
            <a:r>
              <a:rPr lang="en-US" dirty="0"/>
              <a:t>reporting she provided personal care services that she did not provide or could not provide as she was currently out of the United States.</a:t>
            </a:r>
          </a:p>
          <a:p>
            <a:r>
              <a:rPr lang="en-US" dirty="0"/>
              <a:t>She claimed she provided services during times she was working at a different full-time job.</a:t>
            </a:r>
          </a:p>
          <a:p>
            <a:r>
              <a:rPr lang="en-US" dirty="0"/>
              <a:t>She claimed working more than twenty hours a day on more than 300 occasions.</a:t>
            </a:r>
          </a:p>
          <a:p>
            <a:r>
              <a:rPr lang="en-US" dirty="0"/>
              <a:t>She paid kickbacks to get Medicaid beneficiaries to sign falsified timesheets.</a:t>
            </a:r>
          </a:p>
          <a:p>
            <a:pPr marL="0" indent="0">
              <a:buNone/>
            </a:pPr>
            <a:endParaRPr lang="en-US" b="1" dirty="0"/>
          </a:p>
          <a:p>
            <a:pPr marL="0" indent="0">
              <a:buNone/>
            </a:pPr>
            <a:r>
              <a:rPr lang="en-US" b="1" dirty="0">
                <a:solidFill>
                  <a:schemeClr val="accent6"/>
                </a:solidFill>
              </a:rPr>
              <a:t>She was sentenced on January 25, 2021, to 13 months in prison for defrauding the D.C. Medicaid program. </a:t>
            </a:r>
          </a:p>
        </p:txBody>
      </p:sp>
    </p:spTree>
    <p:extLst>
      <p:ext uri="{BB962C8B-B14F-4D97-AF65-F5344CB8AC3E}">
        <p14:creationId xmlns:p14="http://schemas.microsoft.com/office/powerpoint/2010/main" val="13793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8397-CD8A-610A-C8B4-35812004C8B8}"/>
              </a:ext>
            </a:extLst>
          </p:cNvPr>
          <p:cNvSpPr>
            <a:spLocks noGrp="1"/>
          </p:cNvSpPr>
          <p:nvPr>
            <p:ph type="title"/>
          </p:nvPr>
        </p:nvSpPr>
        <p:spPr/>
        <p:txBody>
          <a:bodyPr/>
          <a:lstStyle/>
          <a:p>
            <a:r>
              <a:rPr lang="en-US" dirty="0"/>
              <a:t>What is Program Integrity</a:t>
            </a:r>
          </a:p>
        </p:txBody>
      </p:sp>
      <p:sp>
        <p:nvSpPr>
          <p:cNvPr id="3" name="Content Placeholder 2">
            <a:extLst>
              <a:ext uri="{FF2B5EF4-FFF2-40B4-BE49-F238E27FC236}">
                <a16:creationId xmlns:a16="http://schemas.microsoft.com/office/drawing/2014/main" id="{360E8ADC-73C9-8258-2D35-230267FBDAED}"/>
              </a:ext>
            </a:extLst>
          </p:cNvPr>
          <p:cNvSpPr>
            <a:spLocks noGrp="1"/>
          </p:cNvSpPr>
          <p:nvPr>
            <p:ph idx="1"/>
          </p:nvPr>
        </p:nvSpPr>
        <p:spPr>
          <a:xfrm>
            <a:off x="913557" y="2096063"/>
            <a:ext cx="10351066" cy="4152335"/>
          </a:xfrm>
        </p:spPr>
        <p:txBody>
          <a:bodyPr>
            <a:noAutofit/>
          </a:bodyPr>
          <a:lstStyle/>
          <a:p>
            <a:pPr marL="0" indent="0">
              <a:buNone/>
            </a:pPr>
            <a:r>
              <a:rPr lang="en-US" sz="1800" dirty="0"/>
              <a:t>These are activities meant to ensure that federal and state taxpayer dollars are spent appropriately on delivering quality, necessary care and preventing fraud, waste, and abuse from taking place. It i</a:t>
            </a:r>
            <a:r>
              <a:rPr lang="en-US" sz="1800" dirty="0">
                <a:cs typeface="Adobe Devanagari" panose="02040503050201020203" pitchFamily="18" charset="0"/>
              </a:rPr>
              <a:t>dentifies and prevents unethical behavior and conduct. It is  a requirement of the Medicaid application 1915(b) &amp; (c) as well as the contract attachment C &amp; E.</a:t>
            </a:r>
            <a:endParaRPr lang="en-US" sz="1800" dirty="0"/>
          </a:p>
          <a:p>
            <a:pPr marL="0" indent="0">
              <a:buNone/>
            </a:pPr>
            <a:r>
              <a:rPr lang="en-US" sz="1800" dirty="0"/>
              <a:t>Such activities include:</a:t>
            </a:r>
          </a:p>
          <a:p>
            <a:r>
              <a:rPr lang="en-US" sz="1800" dirty="0"/>
              <a:t>Running reports and analyzing data</a:t>
            </a:r>
          </a:p>
          <a:p>
            <a:pPr lvl="1"/>
            <a:r>
              <a:rPr lang="en-US" sz="1800" dirty="0"/>
              <a:t>Billing</a:t>
            </a:r>
          </a:p>
          <a:p>
            <a:pPr lvl="1"/>
            <a:r>
              <a:rPr lang="en-US" sz="1800" dirty="0"/>
              <a:t>Participant status</a:t>
            </a:r>
          </a:p>
          <a:p>
            <a:r>
              <a:rPr lang="en-US" sz="1800" dirty="0"/>
              <a:t>Performing audits on providers and participants</a:t>
            </a:r>
          </a:p>
          <a:p>
            <a:r>
              <a:rPr lang="en-US" sz="1800" dirty="0"/>
              <a:t>Performing screening checks on staff and providers</a:t>
            </a:r>
          </a:p>
        </p:txBody>
      </p:sp>
    </p:spTree>
    <p:extLst>
      <p:ext uri="{BB962C8B-B14F-4D97-AF65-F5344CB8AC3E}">
        <p14:creationId xmlns:p14="http://schemas.microsoft.com/office/powerpoint/2010/main" val="273784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CA9E-CF6B-D1E1-6D4E-22150D85E748}"/>
              </a:ext>
            </a:extLst>
          </p:cNvPr>
          <p:cNvSpPr>
            <a:spLocks noGrp="1"/>
          </p:cNvSpPr>
          <p:nvPr>
            <p:ph type="title"/>
          </p:nvPr>
        </p:nvSpPr>
        <p:spPr>
          <a:xfrm>
            <a:off x="1293812" y="381000"/>
            <a:ext cx="9601200" cy="1143000"/>
          </a:xfrm>
        </p:spPr>
        <p:txBody>
          <a:bodyPr>
            <a:normAutofit fontScale="90000"/>
          </a:bodyPr>
          <a:lstStyle/>
          <a:p>
            <a:r>
              <a:rPr lang="en-US" dirty="0"/>
              <a:t>Differences between Fraud, Waste, and Abuse</a:t>
            </a:r>
            <a:br>
              <a:rPr lang="en-US" dirty="0"/>
            </a:br>
            <a:r>
              <a:rPr lang="en-US" dirty="0"/>
              <a:t> </a:t>
            </a:r>
          </a:p>
        </p:txBody>
      </p:sp>
      <p:sp>
        <p:nvSpPr>
          <p:cNvPr id="3" name="Content Placeholder 2">
            <a:extLst>
              <a:ext uri="{FF2B5EF4-FFF2-40B4-BE49-F238E27FC236}">
                <a16:creationId xmlns:a16="http://schemas.microsoft.com/office/drawing/2014/main" id="{17B81427-A616-5DB4-6198-0C43363088FC}"/>
              </a:ext>
            </a:extLst>
          </p:cNvPr>
          <p:cNvSpPr>
            <a:spLocks noGrp="1"/>
          </p:cNvSpPr>
          <p:nvPr>
            <p:ph idx="1"/>
          </p:nvPr>
        </p:nvSpPr>
        <p:spPr/>
        <p:txBody>
          <a:bodyPr/>
          <a:lstStyle/>
          <a:p>
            <a:pPr marL="0" indent="0">
              <a:buNone/>
            </a:pPr>
            <a:r>
              <a:rPr lang="en-US" dirty="0"/>
              <a:t>There are differences between Fraud, Waste, and Abuse.  </a:t>
            </a:r>
          </a:p>
          <a:p>
            <a:pPr marL="0" indent="0">
              <a:buNone/>
            </a:pPr>
            <a:endParaRPr lang="en-US" dirty="0"/>
          </a:p>
          <a:p>
            <a:pPr marL="0" indent="0">
              <a:buNone/>
            </a:pPr>
            <a:r>
              <a:rPr lang="en-US" dirty="0"/>
              <a:t>One of the primary differences is intent and knowledge.  </a:t>
            </a:r>
          </a:p>
          <a:p>
            <a:r>
              <a:rPr lang="en-US" dirty="0"/>
              <a:t>Fraud requires the person to have an </a:t>
            </a:r>
            <a:r>
              <a:rPr lang="en-US" dirty="0">
                <a:solidFill>
                  <a:schemeClr val="accent6"/>
                </a:solidFill>
              </a:rPr>
              <a:t>intent</a:t>
            </a:r>
            <a:r>
              <a:rPr lang="en-US" dirty="0"/>
              <a:t> to obtain payment and the </a:t>
            </a:r>
            <a:r>
              <a:rPr lang="en-US" dirty="0">
                <a:solidFill>
                  <a:schemeClr val="accent6"/>
                </a:solidFill>
              </a:rPr>
              <a:t>knowledge</a:t>
            </a:r>
            <a:r>
              <a:rPr lang="en-US" dirty="0"/>
              <a:t> that their actions are wrong.  </a:t>
            </a:r>
          </a:p>
          <a:p>
            <a:r>
              <a:rPr lang="en-US" dirty="0"/>
              <a:t>Waste and abuse may involve obtaining an improper payment but does </a:t>
            </a:r>
            <a:r>
              <a:rPr lang="en-US" b="1" dirty="0">
                <a:solidFill>
                  <a:schemeClr val="accent6"/>
                </a:solidFill>
              </a:rPr>
              <a:t>not</a:t>
            </a:r>
            <a:r>
              <a:rPr lang="en-US" dirty="0">
                <a:solidFill>
                  <a:srgbClr val="FFC000"/>
                </a:solidFill>
              </a:rPr>
              <a:t> </a:t>
            </a:r>
            <a:r>
              <a:rPr lang="en-US" dirty="0"/>
              <a:t>require the same intent and knowledge.</a:t>
            </a:r>
          </a:p>
        </p:txBody>
      </p:sp>
    </p:spTree>
    <p:extLst>
      <p:ext uri="{BB962C8B-B14F-4D97-AF65-F5344CB8AC3E}">
        <p14:creationId xmlns:p14="http://schemas.microsoft.com/office/powerpoint/2010/main" val="421398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40961" y="685800"/>
            <a:ext cx="9601200" cy="838200"/>
          </a:xfrm>
        </p:spPr>
        <p:txBody>
          <a:bodyPr>
            <a:normAutofit fontScale="90000"/>
          </a:bodyPr>
          <a:lstStyle/>
          <a:p>
            <a:r>
              <a:rPr lang="en-US" dirty="0"/>
              <a:t>Fraud</a:t>
            </a:r>
            <a:br>
              <a:rPr lang="en-US" dirty="0"/>
            </a:br>
            <a:endParaRPr lang="en-US" dirty="0"/>
          </a:p>
        </p:txBody>
      </p:sp>
      <p:sp>
        <p:nvSpPr>
          <p:cNvPr id="14" name="Content Placeholder 2"/>
          <p:cNvSpPr>
            <a:spLocks noGrp="1"/>
          </p:cNvSpPr>
          <p:nvPr>
            <p:ph idx="1"/>
          </p:nvPr>
        </p:nvSpPr>
        <p:spPr>
          <a:xfrm>
            <a:off x="407137" y="1752600"/>
            <a:ext cx="9601200" cy="4495800"/>
          </a:xfrm>
        </p:spPr>
        <p:txBody>
          <a:bodyPr>
            <a:normAutofit/>
          </a:bodyPr>
          <a:lstStyle/>
          <a:p>
            <a:pPr marL="0" indent="0">
              <a:buNone/>
            </a:pPr>
            <a:r>
              <a:rPr lang="en-US" dirty="0">
                <a:solidFill>
                  <a:srgbClr val="FFC000"/>
                </a:solidFill>
              </a:rPr>
              <a:t>Fraud</a:t>
            </a:r>
            <a:r>
              <a:rPr lang="en-US" dirty="0"/>
              <a:t> is the intentional act of deception, misrepresentation, or concealment in order to gain something of value. The intent to deceive is high despite knowing an act is illegal. </a:t>
            </a:r>
          </a:p>
          <a:p>
            <a:pPr marL="0" lvl="0" indent="0">
              <a:buNone/>
            </a:pPr>
            <a:r>
              <a:rPr lang="en-US" dirty="0"/>
              <a:t>Examples: </a:t>
            </a:r>
          </a:p>
          <a:p>
            <a:r>
              <a:rPr lang="en-US" dirty="0"/>
              <a:t>Knowingly billing for services not provided or received</a:t>
            </a:r>
          </a:p>
          <a:p>
            <a:pPr lvl="0"/>
            <a:r>
              <a:rPr lang="en-US" dirty="0"/>
              <a:t>Knowingly billing for services at a higher rate than what is justified</a:t>
            </a:r>
          </a:p>
          <a:p>
            <a:pPr lvl="0"/>
            <a:r>
              <a:rPr lang="en-US" dirty="0"/>
              <a:t>Billing for equipment that was returned to the provider</a:t>
            </a:r>
          </a:p>
          <a:p>
            <a:pPr lvl="0"/>
            <a:r>
              <a:rPr lang="en-US" dirty="0"/>
              <a:t>Certifying participants at a level of care when they are not</a:t>
            </a:r>
          </a:p>
          <a:p>
            <a:pPr marL="0" indent="0">
              <a:buNone/>
            </a:pPr>
            <a:endParaRPr lang="en-US" dirty="0"/>
          </a:p>
        </p:txBody>
      </p:sp>
      <p:pic>
        <p:nvPicPr>
          <p:cNvPr id="2" name="Picture 1" descr="EMANTHI-NEWSBLOG: Five Complaints On Fraud And Corruption ..."/>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9497275" y="3048000"/>
            <a:ext cx="2284413" cy="1650809"/>
          </a:xfrm>
          <a:prstGeom prst="rect">
            <a:avLst/>
          </a:prstGeom>
        </p:spPr>
      </p:pic>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152400"/>
            <a:ext cx="9372600" cy="1143000"/>
          </a:xfrm>
        </p:spPr>
        <p:txBody>
          <a:bodyPr>
            <a:normAutofit fontScale="90000"/>
          </a:bodyPr>
          <a:lstStyle/>
          <a:p>
            <a:r>
              <a:rPr lang="en-US" dirty="0"/>
              <a:t>Fraudulent Activities Specific to </a:t>
            </a:r>
            <a:r>
              <a:rPr lang="en-US" dirty="0">
                <a:solidFill>
                  <a:srgbClr val="FFC000"/>
                </a:solidFill>
              </a:rPr>
              <a:t>YOU</a:t>
            </a:r>
            <a:br>
              <a:rPr lang="en-US" dirty="0"/>
            </a:br>
            <a:r>
              <a:rPr lang="en-US" dirty="0"/>
              <a:t> </a:t>
            </a:r>
          </a:p>
        </p:txBody>
      </p:sp>
      <p:sp>
        <p:nvSpPr>
          <p:cNvPr id="3" name="Content Placeholder 2"/>
          <p:cNvSpPr>
            <a:spLocks noGrp="1"/>
          </p:cNvSpPr>
          <p:nvPr>
            <p:ph idx="1"/>
          </p:nvPr>
        </p:nvSpPr>
        <p:spPr>
          <a:xfrm>
            <a:off x="455612" y="1524000"/>
            <a:ext cx="11353800" cy="4876800"/>
          </a:xfrm>
        </p:spPr>
        <p:txBody>
          <a:bodyPr>
            <a:normAutofit/>
          </a:bodyPr>
          <a:lstStyle/>
          <a:p>
            <a:r>
              <a:rPr lang="en-US" dirty="0"/>
              <a:t>Determining and/or falsifying records to enroll an applicant in services when you know the person is not eligible for services. This includes service authorizations. </a:t>
            </a:r>
          </a:p>
          <a:p>
            <a:r>
              <a:rPr lang="en-US" dirty="0"/>
              <a:t>Conveying that an assessment has been completed when it has not.</a:t>
            </a:r>
          </a:p>
          <a:p>
            <a:r>
              <a:rPr lang="en-US" dirty="0"/>
              <a:t>Intentionally documenting false information (i.e. case notes, service authorizations).</a:t>
            </a:r>
          </a:p>
          <a:p>
            <a:r>
              <a:rPr lang="en-US" dirty="0"/>
              <a:t>Documenting contact with participant(s), family member(s), healthcare professional(s) or vendor(s) that did not take place.</a:t>
            </a:r>
          </a:p>
          <a:p>
            <a:r>
              <a:rPr lang="en-US" dirty="0"/>
              <a:t>Attempting to authorize unnecessary services to allow financial gain for a participant, aide, agency or family caregiver. </a:t>
            </a:r>
          </a:p>
        </p:txBody>
      </p:sp>
    </p:spTree>
    <p:extLst>
      <p:ext uri="{BB962C8B-B14F-4D97-AF65-F5344CB8AC3E}">
        <p14:creationId xmlns:p14="http://schemas.microsoft.com/office/powerpoint/2010/main" val="142864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731280"/>
            <a:ext cx="9753600" cy="800398"/>
          </a:xfrm>
        </p:spPr>
        <p:txBody>
          <a:bodyPr>
            <a:normAutofit fontScale="90000"/>
          </a:bodyPr>
          <a:lstStyle/>
          <a:p>
            <a:r>
              <a:rPr lang="en-US" dirty="0"/>
              <a:t>Waste</a:t>
            </a:r>
            <a:br>
              <a:rPr lang="en-US" dirty="0"/>
            </a:br>
            <a:endParaRPr lang="en-US" dirty="0"/>
          </a:p>
        </p:txBody>
      </p:sp>
      <p:sp>
        <p:nvSpPr>
          <p:cNvPr id="3" name="Content Placeholder 2"/>
          <p:cNvSpPr>
            <a:spLocks noGrp="1"/>
          </p:cNvSpPr>
          <p:nvPr>
            <p:ph idx="1"/>
          </p:nvPr>
        </p:nvSpPr>
        <p:spPr>
          <a:xfrm>
            <a:off x="531812" y="1371600"/>
            <a:ext cx="9895211" cy="4408714"/>
          </a:xfrm>
        </p:spPr>
        <p:txBody>
          <a:bodyPr/>
          <a:lstStyle/>
          <a:p>
            <a:pPr marL="0" indent="0">
              <a:buNone/>
            </a:pPr>
            <a:endParaRPr lang="en-US" dirty="0"/>
          </a:p>
          <a:p>
            <a:pPr marL="0" indent="0">
              <a:buNone/>
            </a:pPr>
            <a:r>
              <a:rPr lang="en-US" dirty="0">
                <a:solidFill>
                  <a:srgbClr val="FFC000"/>
                </a:solidFill>
              </a:rPr>
              <a:t>Waste</a:t>
            </a:r>
            <a:r>
              <a:rPr lang="en-US" dirty="0"/>
              <a:t> is the over utilization of services (not caused by criminally negligent actions) and the misuse of resources. The intent to deceive is low.</a:t>
            </a:r>
          </a:p>
          <a:p>
            <a:pPr marL="0" lvl="0" indent="0">
              <a:buNone/>
            </a:pPr>
            <a:r>
              <a:rPr lang="en-US" dirty="0"/>
              <a:t>Examples: </a:t>
            </a:r>
          </a:p>
          <a:p>
            <a:r>
              <a:rPr lang="en-US" dirty="0"/>
              <a:t>Unnecessary use of supplies or services.</a:t>
            </a:r>
          </a:p>
          <a:p>
            <a:pPr lvl="0"/>
            <a:r>
              <a:rPr lang="en-US" dirty="0"/>
              <a:t>Overuse, underuse, and ineffective use of services. </a:t>
            </a:r>
          </a:p>
          <a:p>
            <a:pPr lvl="0"/>
            <a:r>
              <a:rPr lang="en-US" dirty="0"/>
              <a:t>Inaccurate claim data submission resulting in unnecessary rebilling or claims.</a:t>
            </a:r>
          </a:p>
          <a:p>
            <a:endParaRPr lang="en-US" dirty="0"/>
          </a:p>
        </p:txBody>
      </p:sp>
      <p:pic>
        <p:nvPicPr>
          <p:cNvPr id="4" name="Picture 3" descr="Using Lean Principles for Website Optimization - Mat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147" y="4924242"/>
            <a:ext cx="913708" cy="913708"/>
          </a:xfrm>
          <a:prstGeom prst="rect">
            <a:avLst/>
          </a:prstGeom>
        </p:spPr>
      </p:pic>
      <p:pic>
        <p:nvPicPr>
          <p:cNvPr id="5" name="Picture 4" descr="Noi diciamo NO allo spreco alimentar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12" y="4924242"/>
            <a:ext cx="2123311" cy="1413929"/>
          </a:xfrm>
          <a:prstGeom prst="rect">
            <a:avLst/>
          </a:prstGeom>
        </p:spPr>
      </p:pic>
      <p:pic>
        <p:nvPicPr>
          <p:cNvPr id="6" name="Picture 5" descr="Using Lean Principles for Website Optimization - Mat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511" y="4419600"/>
            <a:ext cx="2200102" cy="2200102"/>
          </a:xfrm>
          <a:prstGeom prst="rect">
            <a:avLst/>
          </a:prstGeom>
          <a:effectLst>
            <a:glow rad="127000">
              <a:srgbClr val="FFC000"/>
            </a:glow>
          </a:effectLst>
        </p:spPr>
      </p:pic>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110" y="228600"/>
            <a:ext cx="9601200" cy="838200"/>
          </a:xfrm>
        </p:spPr>
        <p:txBody>
          <a:bodyPr>
            <a:normAutofit fontScale="90000"/>
          </a:bodyPr>
          <a:lstStyle/>
          <a:p>
            <a:r>
              <a:rPr lang="en-US" dirty="0"/>
              <a:t>Wasteful Activities Specific to </a:t>
            </a:r>
            <a:r>
              <a:rPr lang="en-US" dirty="0">
                <a:solidFill>
                  <a:schemeClr val="accent6"/>
                </a:solidFill>
              </a:rPr>
              <a:t>YOU</a:t>
            </a:r>
            <a:br>
              <a:rPr lang="en-US" dirty="0"/>
            </a:br>
            <a:endParaRPr lang="en-US" dirty="0"/>
          </a:p>
        </p:txBody>
      </p:sp>
      <p:sp>
        <p:nvSpPr>
          <p:cNvPr id="3" name="Content Placeholder 2"/>
          <p:cNvSpPr>
            <a:spLocks noGrp="1"/>
          </p:cNvSpPr>
          <p:nvPr>
            <p:ph idx="1"/>
          </p:nvPr>
        </p:nvSpPr>
        <p:spPr>
          <a:xfrm>
            <a:off x="800388" y="1143000"/>
            <a:ext cx="10092645" cy="5334000"/>
          </a:xfrm>
        </p:spPr>
        <p:txBody>
          <a:bodyPr>
            <a:normAutofit/>
          </a:bodyPr>
          <a:lstStyle/>
          <a:p>
            <a:r>
              <a:rPr lang="en-US" dirty="0"/>
              <a:t>Conveying you spent longer in an assessment to decrease workload or additional work requests.</a:t>
            </a:r>
          </a:p>
          <a:p>
            <a:r>
              <a:rPr lang="en-US" dirty="0"/>
              <a:t>Staff is made aware services were not received via monthly call and fails to follow agency procedure that would prevent unnecessary provider billing (need to always cancel service authorizations). </a:t>
            </a:r>
          </a:p>
          <a:p>
            <a:r>
              <a:rPr lang="en-US" dirty="0"/>
              <a:t>Using company equipment for personal use (without permission/approval from supervisor). </a:t>
            </a:r>
          </a:p>
          <a:p>
            <a:r>
              <a:rPr lang="en-US" dirty="0"/>
              <a:t>While completing an assessment or providing services you notice services such as meals on wheels, Personal Emergency Response System (PERS), or medication dispenser is not being used by participant and you do not address why or remove service when necessary.  </a:t>
            </a:r>
          </a:p>
        </p:txBody>
      </p:sp>
    </p:spTree>
    <p:extLst>
      <p:ext uri="{BB962C8B-B14F-4D97-AF65-F5344CB8AC3E}">
        <p14:creationId xmlns:p14="http://schemas.microsoft.com/office/powerpoint/2010/main" val="173086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57" y="635726"/>
            <a:ext cx="9601200" cy="888274"/>
          </a:xfrm>
        </p:spPr>
        <p:txBody>
          <a:bodyPr>
            <a:normAutofit fontScale="90000"/>
          </a:bodyPr>
          <a:lstStyle/>
          <a:p>
            <a:r>
              <a:rPr lang="en-US" dirty="0"/>
              <a:t>Abuse</a:t>
            </a:r>
            <a:br>
              <a:rPr lang="en-US" dirty="0"/>
            </a:br>
            <a:endParaRPr lang="en-US" dirty="0"/>
          </a:p>
        </p:txBody>
      </p:sp>
      <p:sp>
        <p:nvSpPr>
          <p:cNvPr id="5" name="Content Placeholder 2"/>
          <p:cNvSpPr>
            <a:spLocks noGrp="1"/>
          </p:cNvSpPr>
          <p:nvPr>
            <p:ph sz="half" idx="1"/>
          </p:nvPr>
        </p:nvSpPr>
        <p:spPr>
          <a:xfrm>
            <a:off x="873857" y="1811383"/>
            <a:ext cx="8762998" cy="3124200"/>
          </a:xfrm>
        </p:spPr>
        <p:txBody>
          <a:bodyPr>
            <a:normAutofit fontScale="92500"/>
          </a:bodyPr>
          <a:lstStyle/>
          <a:p>
            <a:pPr marL="0" indent="0">
              <a:buNone/>
            </a:pPr>
            <a:r>
              <a:rPr lang="en-US" dirty="0">
                <a:solidFill>
                  <a:srgbClr val="FFC000"/>
                </a:solidFill>
              </a:rPr>
              <a:t>Abuse </a:t>
            </a:r>
            <a:r>
              <a:rPr lang="en-US" dirty="0"/>
              <a:t>is the excessive or improper use of services or actions that are inconsistent with acceptable </a:t>
            </a:r>
            <a:r>
              <a:rPr lang="en-US"/>
              <a:t>business practice</a:t>
            </a:r>
            <a:r>
              <a:rPr lang="en-US" dirty="0"/>
              <a:t>. Abuse refers to incidents that, although not fraudulent, may directly or indirectly cause financial loss. The intent to deceive is in the middle. </a:t>
            </a:r>
          </a:p>
          <a:p>
            <a:pPr marL="0" lvl="0" indent="0">
              <a:buNone/>
            </a:pPr>
            <a:r>
              <a:rPr lang="en-US" dirty="0"/>
              <a:t>Examples: </a:t>
            </a:r>
          </a:p>
          <a:p>
            <a:pPr lvl="0"/>
            <a:r>
              <a:rPr lang="en-US" dirty="0"/>
              <a:t>Providing medically unnecessary services</a:t>
            </a:r>
          </a:p>
          <a:p>
            <a:pPr lvl="0"/>
            <a:r>
              <a:rPr lang="en-US" dirty="0"/>
              <a:t>Misrepresenting services resulting in unnecessary cost to Medicaid, improper payments to providers, or overpayments </a:t>
            </a:r>
          </a:p>
          <a:p>
            <a:endParaRPr lang="en-US" dirty="0"/>
          </a:p>
        </p:txBody>
      </p:sp>
      <p:pic>
        <p:nvPicPr>
          <p:cNvPr id="7" name="Picture 6" descr="Just Call Me Frank: Our Endeavour at Being Frank: FACT: I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12" y="5257013"/>
            <a:ext cx="2438400" cy="1414131"/>
          </a:xfrm>
          <a:prstGeom prst="rect">
            <a:avLst/>
          </a:prstGeom>
          <a:effectLst>
            <a:glow rad="127000">
              <a:srgbClr val="FFC000"/>
            </a:glow>
          </a:effectLst>
        </p:spPr>
      </p:pic>
      <p:pic>
        <p:nvPicPr>
          <p:cNvPr id="10" name="Picture 9" descr="Transitional Characters ~ Notes on Parent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4724400"/>
            <a:ext cx="2725749" cy="1821873"/>
          </a:xfrm>
          <a:prstGeom prst="rect">
            <a:avLst/>
          </a:prstGeom>
        </p:spPr>
      </p:pic>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2092</TotalTime>
  <Words>2020</Words>
  <Application>Microsoft Office PowerPoint</Application>
  <PresentationFormat>Custom</PresentationFormat>
  <Paragraphs>163</Paragraphs>
  <Slides>21</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Adobe Devanagari</vt:lpstr>
      <vt:lpstr>Aptos</vt:lpstr>
      <vt:lpstr>Arial</vt:lpstr>
      <vt:lpstr>Bookman Old Style</vt:lpstr>
      <vt:lpstr>Palatino Linotype</vt:lpstr>
      <vt:lpstr>Rockwell</vt:lpstr>
      <vt:lpstr>Damask</vt:lpstr>
      <vt:lpstr>Program Integrity &amp;  Fraud, Waste, and Abuse (FWA) </vt:lpstr>
      <vt:lpstr>Objectives </vt:lpstr>
      <vt:lpstr>What is Program Integrity</vt:lpstr>
      <vt:lpstr>Differences between Fraud, Waste, and Abuse  </vt:lpstr>
      <vt:lpstr>Fraud </vt:lpstr>
      <vt:lpstr>Fraudulent Activities Specific to YOU  </vt:lpstr>
      <vt:lpstr>Waste </vt:lpstr>
      <vt:lpstr>Wasteful Activities Specific to YOU </vt:lpstr>
      <vt:lpstr>Abuse </vt:lpstr>
      <vt:lpstr>Abuse Activities Specific to YOU </vt:lpstr>
      <vt:lpstr>Who could be involved in FWA? </vt:lpstr>
      <vt:lpstr>What are my responsibilities? </vt:lpstr>
      <vt:lpstr>Responsibilities cont.</vt:lpstr>
      <vt:lpstr>How do I prevent Fraud, Waste, and Abuse? </vt:lpstr>
      <vt:lpstr>Reporting Suspected Cases of FWA </vt:lpstr>
      <vt:lpstr>Reporting Suspected Cases of FWA cont.  </vt:lpstr>
      <vt:lpstr>Why do I need Training? </vt:lpstr>
      <vt:lpstr>Compliance Oversite</vt:lpstr>
      <vt:lpstr>Federal and State Oversight Authorities  </vt:lpstr>
      <vt:lpstr>Consequences of Committing Fraud, Waste or Abuse. </vt:lpstr>
      <vt:lpstr>FWA Case example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Waste &amp; Abuse</dc:title>
  <dc:creator>Crystal DePillars</dc:creator>
  <cp:lastModifiedBy>Shannon Simpson</cp:lastModifiedBy>
  <cp:revision>62</cp:revision>
  <dcterms:created xsi:type="dcterms:W3CDTF">2018-10-17T13:33:06Z</dcterms:created>
  <dcterms:modified xsi:type="dcterms:W3CDTF">2025-12-08T20:33:02Z</dcterms:modified>
</cp:coreProperties>
</file>